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01" r:id="rId1"/>
    <p:sldMasterId id="2147483832" r:id="rId2"/>
    <p:sldMasterId id="2147483855" r:id="rId3"/>
  </p:sldMasterIdLst>
  <p:notesMasterIdLst>
    <p:notesMasterId r:id="rId44"/>
  </p:notesMasterIdLst>
  <p:sldIdLst>
    <p:sldId id="335" r:id="rId4"/>
    <p:sldId id="336" r:id="rId5"/>
    <p:sldId id="337" r:id="rId6"/>
    <p:sldId id="338" r:id="rId7"/>
    <p:sldId id="339" r:id="rId8"/>
    <p:sldId id="340" r:id="rId9"/>
    <p:sldId id="349" r:id="rId10"/>
    <p:sldId id="341" r:id="rId11"/>
    <p:sldId id="348" r:id="rId12"/>
    <p:sldId id="347" r:id="rId13"/>
    <p:sldId id="346" r:id="rId14"/>
    <p:sldId id="350" r:id="rId15"/>
    <p:sldId id="345" r:id="rId16"/>
    <p:sldId id="344" r:id="rId17"/>
    <p:sldId id="343" r:id="rId18"/>
    <p:sldId id="342" r:id="rId19"/>
    <p:sldId id="351" r:id="rId20"/>
    <p:sldId id="352" r:id="rId21"/>
    <p:sldId id="353" r:id="rId22"/>
    <p:sldId id="355" r:id="rId23"/>
    <p:sldId id="358" r:id="rId24"/>
    <p:sldId id="396" r:id="rId25"/>
    <p:sldId id="357" r:id="rId26"/>
    <p:sldId id="354" r:id="rId27"/>
    <p:sldId id="379" r:id="rId28"/>
    <p:sldId id="380" r:id="rId29"/>
    <p:sldId id="381" r:id="rId30"/>
    <p:sldId id="384" r:id="rId31"/>
    <p:sldId id="386" r:id="rId32"/>
    <p:sldId id="385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76" r:id="rId4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700"/>
    <a:srgbClr val="D96B21"/>
    <a:srgbClr val="808080"/>
    <a:srgbClr val="BD5E1D"/>
    <a:srgbClr val="E28241"/>
    <a:srgbClr val="F3CBAD"/>
    <a:srgbClr val="F5B580"/>
    <a:srgbClr val="B60700"/>
    <a:srgbClr val="F79646"/>
    <a:srgbClr val="F9B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BCDCC"/>
          </a:solidFill>
        </a:fill>
      </a:tcStyle>
    </a:wholeTbl>
    <a:band2H>
      <a:tcTxStyle/>
      <a:tcStyle>
        <a:tcBdr/>
        <a:fill>
          <a:solidFill>
            <a:srgbClr val="FDE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CBE3"/>
          </a:solidFill>
        </a:fill>
      </a:tcStyle>
    </a:wholeTbl>
    <a:band2H>
      <a:tcTxStyle/>
      <a:tcStyle>
        <a:tcBdr/>
        <a:fill>
          <a:solidFill>
            <a:srgbClr val="EFE7F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CFA"/>
          </a:solidFill>
        </a:fill>
      </a:tcStyle>
    </a:wholeTbl>
    <a:band2H>
      <a:tcTxStyle/>
      <a:tcStyle>
        <a:tcBdr/>
        <a:fill>
          <a:solidFill>
            <a:srgbClr val="E7EE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AF606853-7671-496A-8E4F-DF71F8EC918B}" styleName="Estilo Escuro 1 - Destaque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3" autoAdjust="0"/>
    <p:restoredTop sz="93707" autoAdjust="0"/>
  </p:normalViewPr>
  <p:slideViewPr>
    <p:cSldViewPr snapToGrid="0">
      <p:cViewPr varScale="1">
        <p:scale>
          <a:sx n="69" d="100"/>
          <a:sy n="69" d="100"/>
        </p:scale>
        <p:origin x="-68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86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106A1B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09E-49DE-B928-DCFB391E64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atletas!$AK$8:$AP$8</c:f>
              <c:strCache>
                <c:ptCount val="6"/>
                <c:pt idx="0">
                  <c:v>11*12</c:v>
                </c:pt>
                <c:pt idx="1">
                  <c:v>12*13</c:v>
                </c:pt>
                <c:pt idx="2">
                  <c:v>13*14</c:v>
                </c:pt>
                <c:pt idx="3">
                  <c:v>14*15</c:v>
                </c:pt>
                <c:pt idx="4">
                  <c:v>15*16</c:v>
                </c:pt>
                <c:pt idx="5">
                  <c:v>16*17</c:v>
                </c:pt>
              </c:strCache>
            </c:strRef>
          </c:cat>
          <c:val>
            <c:numRef>
              <c:f>atletas!$AK$9:$AP$9</c:f>
              <c:numCache>
                <c:formatCode>General</c:formatCode>
                <c:ptCount val="6"/>
                <c:pt idx="0">
                  <c:v>28358</c:v>
                </c:pt>
                <c:pt idx="1">
                  <c:v>27954</c:v>
                </c:pt>
                <c:pt idx="2">
                  <c:v>28983</c:v>
                </c:pt>
                <c:pt idx="3">
                  <c:v>29795</c:v>
                </c:pt>
                <c:pt idx="4">
                  <c:v>31261</c:v>
                </c:pt>
                <c:pt idx="5" formatCode="0">
                  <c:v>32224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09E-49DE-B928-DCFB391E6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056640"/>
        <c:axId val="123888000"/>
      </c:barChart>
      <c:catAx>
        <c:axId val="1305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888000"/>
        <c:crosses val="autoZero"/>
        <c:auto val="1"/>
        <c:lblAlgn val="ctr"/>
        <c:lblOffset val="100"/>
        <c:noMultiLvlLbl val="0"/>
      </c:catAx>
      <c:valAx>
        <c:axId val="123888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56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3BEDF2-DAD0-4199-8339-C41617F320C0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C7705653-979C-4CA2-9917-E4B2524F44AB}">
      <dgm:prSet phldrT="[Texto]" custT="1"/>
      <dgm:spPr>
        <a:xfrm>
          <a:off x="813177" y="813994"/>
          <a:ext cx="599106" cy="18430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pt-PT" sz="1100" b="1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2012</a:t>
          </a:r>
          <a:endParaRPr lang="pt-PT" sz="1100" b="1" dirty="0">
            <a:solidFill>
              <a:schemeClr val="bg1"/>
            </a:solidFill>
            <a:latin typeface="Calibri"/>
            <a:ea typeface="+mn-ea"/>
            <a:cs typeface="+mn-cs"/>
          </a:endParaRPr>
        </a:p>
      </dgm:t>
    </dgm:pt>
    <dgm:pt modelId="{28F7CC25-120F-4010-8BB4-993A6D6558A4}" type="parTrans" cxnId="{8D374329-1056-4B1A-BFE1-D2A904FA36FD}">
      <dgm:prSet/>
      <dgm:spPr/>
      <dgm:t>
        <a:bodyPr/>
        <a:lstStyle/>
        <a:p>
          <a:endParaRPr lang="pt-PT" sz="3600"/>
        </a:p>
      </dgm:t>
    </dgm:pt>
    <dgm:pt modelId="{07C4DFB0-3419-4634-821C-52DD126E697A}" type="sibTrans" cxnId="{8D374329-1056-4B1A-BFE1-D2A904FA36FD}">
      <dgm:prSet/>
      <dgm:spPr/>
      <dgm:t>
        <a:bodyPr/>
        <a:lstStyle/>
        <a:p>
          <a:endParaRPr lang="pt-PT" sz="3600"/>
        </a:p>
      </dgm:t>
    </dgm:pt>
    <dgm:pt modelId="{65822C5E-E015-434C-A81C-877490697CC3}">
      <dgm:prSet phldrT="[Texto]" custT="1"/>
      <dgm:spPr>
        <a:xfrm>
          <a:off x="4664569" y="0"/>
          <a:ext cx="599106" cy="28921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pt-PT" sz="1200" b="1" dirty="0">
              <a:solidFill>
                <a:schemeClr val="bg1"/>
              </a:solidFill>
              <a:latin typeface="Calibri"/>
              <a:ea typeface="+mn-ea"/>
              <a:cs typeface="+mn-cs"/>
            </a:rPr>
            <a:t>2017</a:t>
          </a:r>
        </a:p>
      </dgm:t>
    </dgm:pt>
    <dgm:pt modelId="{5C5E0CF0-BCA9-4162-B3B6-66A77D6B05D1}" type="parTrans" cxnId="{0EFBC3AA-FD2C-45AE-B2AA-3BA1F581D515}">
      <dgm:prSet/>
      <dgm:spPr/>
      <dgm:t>
        <a:bodyPr/>
        <a:lstStyle/>
        <a:p>
          <a:endParaRPr lang="pt-PT" sz="3600"/>
        </a:p>
      </dgm:t>
    </dgm:pt>
    <dgm:pt modelId="{7C15F456-0786-42DB-AB47-B95C7BC67280}" type="sibTrans" cxnId="{0EFBC3AA-FD2C-45AE-B2AA-3BA1F581D515}">
      <dgm:prSet/>
      <dgm:spPr/>
      <dgm:t>
        <a:bodyPr/>
        <a:lstStyle/>
        <a:p>
          <a:endParaRPr lang="pt-PT" sz="3600"/>
        </a:p>
      </dgm:t>
    </dgm:pt>
    <dgm:pt modelId="{05A77F67-716C-499F-852A-C19C7BAF77C2}" type="pres">
      <dgm:prSet presAssocID="{093BEDF2-DAD0-4199-8339-C41617F320C0}" presName="arrowDiagram" presStyleCnt="0">
        <dgm:presLayoutVars>
          <dgm:chMax val="5"/>
          <dgm:dir/>
          <dgm:resizeHandles val="exact"/>
        </dgm:presLayoutVars>
      </dgm:prSet>
      <dgm:spPr/>
    </dgm:pt>
    <dgm:pt modelId="{8F9B3A84-060A-44D2-9F15-A575B3F63635}" type="pres">
      <dgm:prSet presAssocID="{093BEDF2-DAD0-4199-8339-C41617F320C0}" presName="arrow" presStyleLbl="bgShp" presStyleIdx="0" presStyleCnt="1" custScaleX="194871" custScaleY="100000" custLinFactNeighborX="-31106"/>
      <dgm:spPr>
        <a:xfrm>
          <a:off x="770497" y="0"/>
          <a:ext cx="4320480" cy="1152128"/>
        </a:xfrm>
        <a:prstGeom prst="swooshArrow">
          <a:avLst>
            <a:gd name="adj1" fmla="val 25000"/>
            <a:gd name="adj2" fmla="val 25000"/>
          </a:avLst>
        </a:prstGeom>
        <a:solidFill>
          <a:srgbClr val="BD5E1D"/>
        </a:solidFill>
        <a:ln>
          <a:noFill/>
        </a:ln>
        <a:effectLst/>
      </dgm:spPr>
    </dgm:pt>
    <dgm:pt modelId="{5B95ACA3-FF21-4242-82DC-745B949549FF}" type="pres">
      <dgm:prSet presAssocID="{093BEDF2-DAD0-4199-8339-C41617F320C0}" presName="arrowDiagram2" presStyleCnt="0"/>
      <dgm:spPr/>
    </dgm:pt>
    <dgm:pt modelId="{2C6F1056-C855-4812-8C89-7BEE7DB92AE6}" type="pres">
      <dgm:prSet presAssocID="{C7705653-979C-4CA2-9917-E4B2524F44AB}" presName="bullet2a" presStyleLbl="node1" presStyleIdx="0" presStyleCnt="2" custFlipHor="1" custScaleX="126102" custScaleY="138068" custLinFactX="1300000" custLinFactY="-300000" custLinFactNeighborX="1347899" custLinFactNeighborY="-347328"/>
      <dgm:spPr>
        <a:xfrm flipH="1">
          <a:off x="4874954" y="237931"/>
          <a:ext cx="86407" cy="124394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A976F403-B696-4535-AC39-6C8EE1802C5A}" type="pres">
      <dgm:prSet presAssocID="{C7705653-979C-4CA2-9917-E4B2524F44AB}" presName="textBox2a" presStyleLbl="revTx" presStyleIdx="0" presStyleCnt="2" custScaleY="37464" custLinFactX="-118434" custLinFactNeighborX="-200000" custLinFactNeighborY="-417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91B75D0-1FAD-4DD6-BEF6-483C507F5F54}" type="pres">
      <dgm:prSet presAssocID="{65822C5E-E015-434C-A81C-877490697CC3}" presName="bullet2b" presStyleLbl="node1" presStyleIdx="1" presStyleCnt="2" custLinFactX="-1251884" custLinFactY="367971" custLinFactNeighborX="-1300000" custLinFactNeighborY="400000"/>
      <dgm:spPr>
        <a:xfrm>
          <a:off x="914514" y="958011"/>
          <a:ext cx="110604" cy="1106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pt-PT"/>
        </a:p>
      </dgm:t>
    </dgm:pt>
    <dgm:pt modelId="{E661D5E7-4111-4133-9BDC-08696F7D281F}" type="pres">
      <dgm:prSet presAssocID="{65822C5E-E015-434C-A81C-877490697CC3}" presName="textBox2b" presStyleLbl="revTx" presStyleIdx="1" presStyleCnt="2" custScaleX="81096" custScaleY="14520" custLinFactX="59225" custLinFactNeighborX="100000" custLinFactNeighborY="-8625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77FFF9B0-6452-4BD3-A2E3-EF8C08E71003}" type="presOf" srcId="{65822C5E-E015-434C-A81C-877490697CC3}" destId="{E661D5E7-4111-4133-9BDC-08696F7D281F}" srcOrd="0" destOrd="0" presId="urn:microsoft.com/office/officeart/2005/8/layout/arrow2"/>
    <dgm:cxn modelId="{F9F111BE-958B-43BE-866C-008847F9D767}" type="presOf" srcId="{093BEDF2-DAD0-4199-8339-C41617F320C0}" destId="{05A77F67-716C-499F-852A-C19C7BAF77C2}" srcOrd="0" destOrd="0" presId="urn:microsoft.com/office/officeart/2005/8/layout/arrow2"/>
    <dgm:cxn modelId="{8D5C2913-4EA3-49D8-BE4A-61E7DF86FC25}" type="presOf" srcId="{C7705653-979C-4CA2-9917-E4B2524F44AB}" destId="{A976F403-B696-4535-AC39-6C8EE1802C5A}" srcOrd="0" destOrd="0" presId="urn:microsoft.com/office/officeart/2005/8/layout/arrow2"/>
    <dgm:cxn modelId="{0EFBC3AA-FD2C-45AE-B2AA-3BA1F581D515}" srcId="{093BEDF2-DAD0-4199-8339-C41617F320C0}" destId="{65822C5E-E015-434C-A81C-877490697CC3}" srcOrd="1" destOrd="0" parTransId="{5C5E0CF0-BCA9-4162-B3B6-66A77D6B05D1}" sibTransId="{7C15F456-0786-42DB-AB47-B95C7BC67280}"/>
    <dgm:cxn modelId="{8D374329-1056-4B1A-BFE1-D2A904FA36FD}" srcId="{093BEDF2-DAD0-4199-8339-C41617F320C0}" destId="{C7705653-979C-4CA2-9917-E4B2524F44AB}" srcOrd="0" destOrd="0" parTransId="{28F7CC25-120F-4010-8BB4-993A6D6558A4}" sibTransId="{07C4DFB0-3419-4634-821C-52DD126E697A}"/>
    <dgm:cxn modelId="{39C60A7F-A519-4B70-A609-516DC8C34B3C}" type="presParOf" srcId="{05A77F67-716C-499F-852A-C19C7BAF77C2}" destId="{8F9B3A84-060A-44D2-9F15-A575B3F63635}" srcOrd="0" destOrd="0" presId="urn:microsoft.com/office/officeart/2005/8/layout/arrow2"/>
    <dgm:cxn modelId="{D4B45224-D500-4349-A511-2F9FB2ECF306}" type="presParOf" srcId="{05A77F67-716C-499F-852A-C19C7BAF77C2}" destId="{5B95ACA3-FF21-4242-82DC-745B949549FF}" srcOrd="1" destOrd="0" presId="urn:microsoft.com/office/officeart/2005/8/layout/arrow2"/>
    <dgm:cxn modelId="{CF1AFDD3-4C85-4D53-A8D0-335A3030D7D9}" type="presParOf" srcId="{5B95ACA3-FF21-4242-82DC-745B949549FF}" destId="{2C6F1056-C855-4812-8C89-7BEE7DB92AE6}" srcOrd="0" destOrd="0" presId="urn:microsoft.com/office/officeart/2005/8/layout/arrow2"/>
    <dgm:cxn modelId="{A024F738-DE1B-4035-9773-624DBE4E3CAF}" type="presParOf" srcId="{5B95ACA3-FF21-4242-82DC-745B949549FF}" destId="{A976F403-B696-4535-AC39-6C8EE1802C5A}" srcOrd="1" destOrd="0" presId="urn:microsoft.com/office/officeart/2005/8/layout/arrow2"/>
    <dgm:cxn modelId="{012A06B6-57E4-4B7F-BA5F-0A04D91C9113}" type="presParOf" srcId="{5B95ACA3-FF21-4242-82DC-745B949549FF}" destId="{C91B75D0-1FAD-4DD6-BEF6-483C507F5F54}" srcOrd="2" destOrd="0" presId="urn:microsoft.com/office/officeart/2005/8/layout/arrow2"/>
    <dgm:cxn modelId="{D0C6D693-6AB2-4AD7-A603-0B46699376A9}" type="presParOf" srcId="{5B95ACA3-FF21-4242-82DC-745B949549FF}" destId="{E661D5E7-4111-4133-9BDC-08696F7D281F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9399DA-3C74-4033-942A-9DDA8B5F0858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0732BDE7-BE60-4D32-AF58-C33A0A971884}">
      <dgm:prSet phldrT="[Texto]" custT="1"/>
      <dgm:spPr>
        <a:xfrm>
          <a:off x="481968" y="528301"/>
          <a:ext cx="1222516" cy="47372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r"/>
          <a:r>
            <a:rPr lang="pt-PT" sz="1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17/12/2011</a:t>
          </a:r>
          <a:br>
            <a:rPr lang="pt-PT" sz="1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</a:br>
          <a:r>
            <a:rPr lang="pt-PT" sz="1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Begining</a:t>
          </a:r>
          <a:r>
            <a:rPr lang="pt-PT" sz="1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pt-PT" sz="1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of</a:t>
          </a:r>
          <a:r>
            <a:rPr lang="pt-PT" sz="1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Mandate</a:t>
          </a:r>
          <a:endParaRPr lang="pt-PT" sz="10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F33C214-36D5-4AEE-8CAE-C46415A8676C}" type="parTrans" cxnId="{B9D52864-5372-44B5-9251-1C01A213ABE6}">
      <dgm:prSet/>
      <dgm:spPr/>
      <dgm:t>
        <a:bodyPr/>
        <a:lstStyle/>
        <a:p>
          <a:endParaRPr lang="pt-PT"/>
        </a:p>
      </dgm:t>
    </dgm:pt>
    <dgm:pt modelId="{662DD39D-324F-4F4A-8404-3EBF57C94361}" type="sibTrans" cxnId="{B9D52864-5372-44B5-9251-1C01A213ABE6}">
      <dgm:prSet/>
      <dgm:spPr/>
      <dgm:t>
        <a:bodyPr/>
        <a:lstStyle/>
        <a:p>
          <a:endParaRPr lang="pt-PT"/>
        </a:p>
      </dgm:t>
    </dgm:pt>
    <dgm:pt modelId="{98056D84-30C9-4560-8C2C-E62D74431968}" type="pres">
      <dgm:prSet presAssocID="{D89399DA-3C74-4033-942A-9DDA8B5F0858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pt-PT"/>
        </a:p>
      </dgm:t>
    </dgm:pt>
    <dgm:pt modelId="{A09F9395-912F-493D-964A-22E43B75B767}" type="pres">
      <dgm:prSet presAssocID="{0732BDE7-BE60-4D32-AF58-C33A0A971884}" presName="composite" presStyleCnt="0">
        <dgm:presLayoutVars>
          <dgm:chMax/>
          <dgm:chPref/>
        </dgm:presLayoutVars>
      </dgm:prSet>
      <dgm:spPr/>
    </dgm:pt>
    <dgm:pt modelId="{586CEE94-EF34-4A82-86EC-568A3C8309B6}" type="pres">
      <dgm:prSet presAssocID="{0732BDE7-BE60-4D32-AF58-C33A0A971884}" presName="Image" presStyleLbl="bgImgPlace1" presStyleIdx="0" presStyleCnt="1" custScaleX="130877" custScaleY="145249" custLinFactX="138275" custLinFactNeighborX="200000" custLinFactNeighborY="60645"/>
      <dgm:spPr>
        <a:xfrm>
          <a:off x="0" y="0"/>
          <a:ext cx="752181" cy="649751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5000" b="-65000"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7E145E81-813B-4566-818B-B42B8E51D465}" type="pres">
      <dgm:prSet presAssocID="{0732BDE7-BE60-4D32-AF58-C33A0A971884}" presName="ParentText" presStyleLbl="revTx" presStyleIdx="0" presStyleCnt="1" custScaleX="240417" custLinFactNeighborX="-33596" custLinFactNeighborY="-349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C4B4754-F964-4602-A272-39677A2B8F67}" type="pres">
      <dgm:prSet presAssocID="{0732BDE7-BE60-4D32-AF58-C33A0A971884}" presName="tlFrame" presStyleLbl="node1" presStyleIdx="0" presStyleCnt="4" custFlipVert="1" custScaleX="22870" custScaleY="74843" custLinFactX="348132" custLinFactY="100000" custLinFactNeighborX="400000" custLinFactNeighborY="122206"/>
      <dgm:spPr>
        <a:xfrm>
          <a:off x="642092" y="460693"/>
          <a:ext cx="184187" cy="184235"/>
        </a:xfrm>
        <a:prstGeom prst="halfFrame">
          <a:avLst>
            <a:gd name="adj1" fmla="val 25770"/>
            <a:gd name="adj2" fmla="val 25770"/>
          </a:avLst>
        </a:prstGeom>
        <a:solidFill>
          <a:srgbClr val="C0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67FCCE46-2070-46CE-A976-061D0B3554BC}" type="pres">
      <dgm:prSet presAssocID="{0732BDE7-BE60-4D32-AF58-C33A0A971884}" presName="trFrame" presStyleLbl="node1" presStyleIdx="1" presStyleCnt="4" custFlipVert="1" custFlipHor="1" custScaleX="22870" custScaleY="53199" custLinFactX="155374" custLinFactY="100000" custLinFactNeighborX="200000" custLinFactNeighborY="111052"/>
      <dgm:spPr>
        <a:xfrm rot="5400000">
          <a:off x="1522170" y="459462"/>
          <a:ext cx="184235" cy="184187"/>
        </a:xfrm>
        <a:prstGeom prst="halfFrame">
          <a:avLst>
            <a:gd name="adj1" fmla="val 25770"/>
            <a:gd name="adj2" fmla="val 25770"/>
          </a:avLst>
        </a:prstGeom>
        <a:solidFill>
          <a:srgbClr val="C0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48CC9159-EEB5-467B-9EC2-BDD8020FE9B4}" type="pres">
      <dgm:prSet presAssocID="{0732BDE7-BE60-4D32-AF58-C33A0A971884}" presName="blFrame" presStyleLbl="node1" presStyleIdx="2" presStyleCnt="4" custFlipVert="1" custFlipHor="1" custScaleX="24825" custScaleY="24818" custLinFactX="324284" custLinFactNeighborX="400000" custLinFactNeighborY="11849"/>
      <dgm:spPr>
        <a:xfrm rot="16200000">
          <a:off x="535919" y="874130"/>
          <a:ext cx="184235" cy="184187"/>
        </a:xfrm>
        <a:prstGeom prst="halfFrame">
          <a:avLst>
            <a:gd name="adj1" fmla="val 25770"/>
            <a:gd name="adj2" fmla="val 25770"/>
          </a:avLst>
        </a:prstGeom>
        <a:solidFill>
          <a:srgbClr val="C0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7A496187-975C-4BD7-8F70-F7CB1537C865}" type="pres">
      <dgm:prSet presAssocID="{0732BDE7-BE60-4D32-AF58-C33A0A971884}" presName="brFrame" presStyleLbl="node1" presStyleIdx="3" presStyleCnt="4" custFlipVert="1" custFlipHor="0" custScaleX="35231" custScaleY="57630" custLinFactX="100000" custLinFactNeighborX="148412" custLinFactNeighborY="-6945"/>
      <dgm:spPr>
        <a:xfrm rot="10800000">
          <a:off x="1522195" y="874107"/>
          <a:ext cx="184187" cy="184235"/>
        </a:xfrm>
        <a:prstGeom prst="halfFrame">
          <a:avLst>
            <a:gd name="adj1" fmla="val 25770"/>
            <a:gd name="adj2" fmla="val 25770"/>
          </a:avLst>
        </a:prstGeom>
        <a:solidFill>
          <a:srgbClr val="FFFF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</dgm:ptLst>
  <dgm:cxnLst>
    <dgm:cxn modelId="{EAE582A0-B130-4EE1-8B02-DA1A98896496}" type="presOf" srcId="{0732BDE7-BE60-4D32-AF58-C33A0A971884}" destId="{7E145E81-813B-4566-818B-B42B8E51D465}" srcOrd="0" destOrd="0" presId="urn:microsoft.com/office/officeart/2009/3/layout/FramedTextPicture"/>
    <dgm:cxn modelId="{F9199D3C-6158-4FAB-A8F9-050D544EDBAE}" type="presOf" srcId="{D89399DA-3C74-4033-942A-9DDA8B5F0858}" destId="{98056D84-30C9-4560-8C2C-E62D74431968}" srcOrd="0" destOrd="0" presId="urn:microsoft.com/office/officeart/2009/3/layout/FramedTextPicture"/>
    <dgm:cxn modelId="{B9D52864-5372-44B5-9251-1C01A213ABE6}" srcId="{D89399DA-3C74-4033-942A-9DDA8B5F0858}" destId="{0732BDE7-BE60-4D32-AF58-C33A0A971884}" srcOrd="0" destOrd="0" parTransId="{2F33C214-36D5-4AEE-8CAE-C46415A8676C}" sibTransId="{662DD39D-324F-4F4A-8404-3EBF57C94361}"/>
    <dgm:cxn modelId="{708B4119-8AD8-4784-A01C-9D2204568940}" type="presParOf" srcId="{98056D84-30C9-4560-8C2C-E62D74431968}" destId="{A09F9395-912F-493D-964A-22E43B75B767}" srcOrd="0" destOrd="0" presId="urn:microsoft.com/office/officeart/2009/3/layout/FramedTextPicture"/>
    <dgm:cxn modelId="{27B93D61-E84F-4B77-99C3-A10FC7D25526}" type="presParOf" srcId="{A09F9395-912F-493D-964A-22E43B75B767}" destId="{586CEE94-EF34-4A82-86EC-568A3C8309B6}" srcOrd="0" destOrd="0" presId="urn:microsoft.com/office/officeart/2009/3/layout/FramedTextPicture"/>
    <dgm:cxn modelId="{C23CE943-1388-4130-BF24-8BDF83D5E85C}" type="presParOf" srcId="{A09F9395-912F-493D-964A-22E43B75B767}" destId="{7E145E81-813B-4566-818B-B42B8E51D465}" srcOrd="1" destOrd="0" presId="urn:microsoft.com/office/officeart/2009/3/layout/FramedTextPicture"/>
    <dgm:cxn modelId="{42FFC29C-3199-49BD-9829-5982D939249D}" type="presParOf" srcId="{A09F9395-912F-493D-964A-22E43B75B767}" destId="{EC4B4754-F964-4602-A272-39677A2B8F67}" srcOrd="2" destOrd="0" presId="urn:microsoft.com/office/officeart/2009/3/layout/FramedTextPicture"/>
    <dgm:cxn modelId="{D6EB2D8E-58E9-4B3C-80B3-0D4AE906C9E3}" type="presParOf" srcId="{A09F9395-912F-493D-964A-22E43B75B767}" destId="{67FCCE46-2070-46CE-A976-061D0B3554BC}" srcOrd="3" destOrd="0" presId="urn:microsoft.com/office/officeart/2009/3/layout/FramedTextPicture"/>
    <dgm:cxn modelId="{4BE49A3B-B1C5-4E04-BA50-11C24194D216}" type="presParOf" srcId="{A09F9395-912F-493D-964A-22E43B75B767}" destId="{48CC9159-EEB5-467B-9EC2-BDD8020FE9B4}" srcOrd="4" destOrd="0" presId="urn:microsoft.com/office/officeart/2009/3/layout/FramedTextPicture"/>
    <dgm:cxn modelId="{81A5A7A4-E95C-4CA3-BF10-C37A328CD6B7}" type="presParOf" srcId="{A09F9395-912F-493D-964A-22E43B75B767}" destId="{7A496187-975C-4BD7-8F70-F7CB1537C865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9399DA-3C74-4033-942A-9DDA8B5F0858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0732BDE7-BE60-4D32-AF58-C33A0A971884}">
      <dgm:prSet phldrT="[Texto]" custT="1"/>
      <dgm:spPr>
        <a:xfrm>
          <a:off x="739438" y="556257"/>
          <a:ext cx="821307" cy="50730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l"/>
          <a:r>
            <a:rPr lang="pt-PT" sz="1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25/10/2012</a:t>
          </a:r>
          <a:br>
            <a:rPr lang="pt-PT" sz="1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</a:br>
          <a:r>
            <a:rPr lang="pt-PT" sz="1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Presentation</a:t>
          </a:r>
          <a:r>
            <a:rPr lang="pt-PT" sz="1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pt-PT" sz="1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of</a:t>
          </a:r>
          <a:r>
            <a:rPr lang="pt-PT" sz="1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NSP-Futsal</a:t>
          </a:r>
          <a:endParaRPr lang="pt-PT" sz="10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F33C214-36D5-4AEE-8CAE-C46415A8676C}" type="parTrans" cxnId="{B9D52864-5372-44B5-9251-1C01A213ABE6}">
      <dgm:prSet/>
      <dgm:spPr/>
      <dgm:t>
        <a:bodyPr/>
        <a:lstStyle/>
        <a:p>
          <a:endParaRPr lang="pt-PT"/>
        </a:p>
      </dgm:t>
    </dgm:pt>
    <dgm:pt modelId="{662DD39D-324F-4F4A-8404-3EBF57C94361}" type="sibTrans" cxnId="{B9D52864-5372-44B5-9251-1C01A213ABE6}">
      <dgm:prSet/>
      <dgm:spPr/>
      <dgm:t>
        <a:bodyPr/>
        <a:lstStyle/>
        <a:p>
          <a:endParaRPr lang="pt-PT"/>
        </a:p>
      </dgm:t>
    </dgm:pt>
    <dgm:pt modelId="{98056D84-30C9-4560-8C2C-E62D74431968}" type="pres">
      <dgm:prSet presAssocID="{D89399DA-3C74-4033-942A-9DDA8B5F0858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pt-PT"/>
        </a:p>
      </dgm:t>
    </dgm:pt>
    <dgm:pt modelId="{A09F9395-912F-493D-964A-22E43B75B767}" type="pres">
      <dgm:prSet presAssocID="{0732BDE7-BE60-4D32-AF58-C33A0A971884}" presName="composite" presStyleCnt="0">
        <dgm:presLayoutVars>
          <dgm:chMax/>
          <dgm:chPref/>
        </dgm:presLayoutVars>
      </dgm:prSet>
      <dgm:spPr/>
    </dgm:pt>
    <dgm:pt modelId="{586CEE94-EF34-4A82-86EC-568A3C8309B6}" type="pres">
      <dgm:prSet presAssocID="{0732BDE7-BE60-4D32-AF58-C33A0A971884}" presName="Image" presStyleLbl="bgImgPlace1" presStyleIdx="0" presStyleCnt="1" custScaleX="99062" custScaleY="108075" custLinFactNeighborX="-14104" custLinFactNeighborY="-15"/>
      <dgm:spPr>
        <a:xfrm>
          <a:off x="26956" y="0"/>
          <a:ext cx="849618" cy="611531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4000" b="-34000"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7E145E81-813B-4566-818B-B42B8E51D465}" type="pres">
      <dgm:prSet presAssocID="{0732BDE7-BE60-4D32-AF58-C33A0A971884}" presName="ParentText" presStyleLbl="revTx" presStyleIdx="0" presStyleCnt="1" custScaleX="149384" custLinFactNeighborX="14647" custLinFactNeighborY="-810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C4B4754-F964-4602-A272-39677A2B8F67}" type="pres">
      <dgm:prSet presAssocID="{0732BDE7-BE60-4D32-AF58-C33A0A971884}" presName="tlFrame" presStyleLbl="node1" presStyleIdx="0" presStyleCnt="4" custFlipVert="1" custFlipHor="1" custScaleX="21381" custScaleY="25301" custLinFactX="204981" custLinFactNeighborX="300000" custLinFactNeighborY="39872"/>
      <dgm:spPr>
        <a:xfrm>
          <a:off x="666974" y="483855"/>
          <a:ext cx="197246" cy="197297"/>
        </a:xfrm>
        <a:prstGeom prst="halfFrame">
          <a:avLst>
            <a:gd name="adj1" fmla="val 25770"/>
            <a:gd name="adj2" fmla="val 25770"/>
          </a:avLst>
        </a:prstGeom>
        <a:solidFill>
          <a:srgbClr val="C0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67FCCE46-2070-46CE-A976-061D0B3554BC}" type="pres">
      <dgm:prSet presAssocID="{0732BDE7-BE60-4D32-AF58-C33A0A971884}" presName="trFrame" presStyleLbl="node1" presStyleIdx="1" presStyleCnt="4" custFlipVert="1" custFlipHor="1" custScaleX="18335" custScaleY="18331" custLinFactNeighborX="74728" custLinFactNeighborY="78532"/>
      <dgm:spPr>
        <a:xfrm rot="5400000">
          <a:off x="1441651" y="483881"/>
          <a:ext cx="197297" cy="197246"/>
        </a:xfrm>
        <a:prstGeom prst="halfFrame">
          <a:avLst>
            <a:gd name="adj1" fmla="val 25770"/>
            <a:gd name="adj2" fmla="val 25770"/>
          </a:avLst>
        </a:prstGeom>
        <a:solidFill>
          <a:srgbClr val="C0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48CC9159-EEB5-467B-9EC2-BDD8020FE9B4}" type="pres">
      <dgm:prSet presAssocID="{0732BDE7-BE60-4D32-AF58-C33A0A971884}" presName="blFrame" presStyleLbl="node1" presStyleIdx="2" presStyleCnt="4" custFlipVert="1" custFlipHor="1" custScaleX="49369" custScaleY="41113"/>
      <dgm:spPr>
        <a:xfrm rot="16200000">
          <a:off x="666948" y="938793"/>
          <a:ext cx="197297" cy="197246"/>
        </a:xfrm>
        <a:prstGeom prst="halfFrame">
          <a:avLst>
            <a:gd name="adj1" fmla="val 25770"/>
            <a:gd name="adj2" fmla="val 25770"/>
          </a:avLst>
        </a:prstGeom>
        <a:solidFill>
          <a:srgbClr val="C0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7A496187-975C-4BD7-8F70-F7CB1537C865}" type="pres">
      <dgm:prSet presAssocID="{0732BDE7-BE60-4D32-AF58-C33A0A971884}" presName="brFrame" presStyleLbl="node1" presStyleIdx="3" presStyleCnt="4" custAng="20153900" custFlipVert="1" custFlipHor="0" custScaleX="18335" custScaleY="18331" custLinFactY="-2417" custLinFactNeighborX="26262" custLinFactNeighborY="-100000"/>
      <dgm:spPr>
        <a:xfrm rot="10800000">
          <a:off x="1441676" y="938768"/>
          <a:ext cx="197246" cy="197297"/>
        </a:xfrm>
        <a:prstGeom prst="halfFrame">
          <a:avLst>
            <a:gd name="adj1" fmla="val 25770"/>
            <a:gd name="adj2" fmla="val 25770"/>
          </a:avLst>
        </a:prstGeom>
        <a:solidFill>
          <a:srgbClr val="C0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</dgm:ptLst>
  <dgm:cxnLst>
    <dgm:cxn modelId="{BC81638B-7C52-48F6-894E-B6F294A52773}" type="presOf" srcId="{0732BDE7-BE60-4D32-AF58-C33A0A971884}" destId="{7E145E81-813B-4566-818B-B42B8E51D465}" srcOrd="0" destOrd="0" presId="urn:microsoft.com/office/officeart/2009/3/layout/FramedTextPicture"/>
    <dgm:cxn modelId="{B9D52864-5372-44B5-9251-1C01A213ABE6}" srcId="{D89399DA-3C74-4033-942A-9DDA8B5F0858}" destId="{0732BDE7-BE60-4D32-AF58-C33A0A971884}" srcOrd="0" destOrd="0" parTransId="{2F33C214-36D5-4AEE-8CAE-C46415A8676C}" sibTransId="{662DD39D-324F-4F4A-8404-3EBF57C94361}"/>
    <dgm:cxn modelId="{E1BB1B29-0EDE-4A45-8DC7-A3F9D6589177}" type="presOf" srcId="{D89399DA-3C74-4033-942A-9DDA8B5F0858}" destId="{98056D84-30C9-4560-8C2C-E62D74431968}" srcOrd="0" destOrd="0" presId="urn:microsoft.com/office/officeart/2009/3/layout/FramedTextPicture"/>
    <dgm:cxn modelId="{1FC76611-1046-4EC3-BB57-8A7F37DB17C4}" type="presParOf" srcId="{98056D84-30C9-4560-8C2C-E62D74431968}" destId="{A09F9395-912F-493D-964A-22E43B75B767}" srcOrd="0" destOrd="0" presId="urn:microsoft.com/office/officeart/2009/3/layout/FramedTextPicture"/>
    <dgm:cxn modelId="{5F8C585A-EF2C-4BD3-B17F-112F8783268E}" type="presParOf" srcId="{A09F9395-912F-493D-964A-22E43B75B767}" destId="{586CEE94-EF34-4A82-86EC-568A3C8309B6}" srcOrd="0" destOrd="0" presId="urn:microsoft.com/office/officeart/2009/3/layout/FramedTextPicture"/>
    <dgm:cxn modelId="{0F5E65C7-4E9A-4DEC-B45C-E90C9D79B014}" type="presParOf" srcId="{A09F9395-912F-493D-964A-22E43B75B767}" destId="{7E145E81-813B-4566-818B-B42B8E51D465}" srcOrd="1" destOrd="0" presId="urn:microsoft.com/office/officeart/2009/3/layout/FramedTextPicture"/>
    <dgm:cxn modelId="{DBAEC59B-3818-427E-ABC4-53948CA8A48E}" type="presParOf" srcId="{A09F9395-912F-493D-964A-22E43B75B767}" destId="{EC4B4754-F964-4602-A272-39677A2B8F67}" srcOrd="2" destOrd="0" presId="urn:microsoft.com/office/officeart/2009/3/layout/FramedTextPicture"/>
    <dgm:cxn modelId="{B54BBC11-DFCB-4837-A672-AB2F6CA8C4A2}" type="presParOf" srcId="{A09F9395-912F-493D-964A-22E43B75B767}" destId="{67FCCE46-2070-46CE-A976-061D0B3554BC}" srcOrd="3" destOrd="0" presId="urn:microsoft.com/office/officeart/2009/3/layout/FramedTextPicture"/>
    <dgm:cxn modelId="{219EB227-6EE8-4E5E-9308-1B48865CF7D6}" type="presParOf" srcId="{A09F9395-912F-493D-964A-22E43B75B767}" destId="{48CC9159-EEB5-467B-9EC2-BDD8020FE9B4}" srcOrd="4" destOrd="0" presId="urn:microsoft.com/office/officeart/2009/3/layout/FramedTextPicture"/>
    <dgm:cxn modelId="{904A9304-E333-4EC6-8E73-BEDA22802C46}" type="presParOf" srcId="{A09F9395-912F-493D-964A-22E43B75B767}" destId="{7A496187-975C-4BD7-8F70-F7CB1537C865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4" name="Shape 28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014675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97523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5717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">
            <a:extLst>
              <a:ext uri="{FF2B5EF4-FFF2-40B4-BE49-F238E27FC236}">
                <a16:creationId xmlns:a16="http://schemas.microsoft.com/office/drawing/2014/main" xmlns="" id="{E13BE857-2AE6-4222-9C04-C460AFC700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6BBE3-D65A-43C8-A97D-8AFAE99FD03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548185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pic" sz="half" idx="13"/>
          </p:nvPr>
        </p:nvSpPr>
        <p:spPr>
          <a:xfrm>
            <a:off x="5067298" y="2727298"/>
            <a:ext cx="6210303" cy="331569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9" name="Shape 19"/>
          <p:cNvSpPr>
            <a:spLocks noGrp="1"/>
          </p:cNvSpPr>
          <p:nvPr>
            <p:ph type="pic" sz="half" idx="14"/>
          </p:nvPr>
        </p:nvSpPr>
        <p:spPr>
          <a:xfrm>
            <a:off x="7124701" y="0"/>
            <a:ext cx="5067303" cy="3429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xmlns="" id="{AEAC0995-74A5-4D1D-9BD8-9F8A7E8486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72C31-1391-4EA6-82B6-35808646D08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539915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pic" sz="half" idx="13"/>
          </p:nvPr>
        </p:nvSpPr>
        <p:spPr>
          <a:xfrm>
            <a:off x="914401" y="0"/>
            <a:ext cx="8305801" cy="3429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8" name="Shape 28"/>
          <p:cNvSpPr>
            <a:spLocks noGrp="1"/>
          </p:cNvSpPr>
          <p:nvPr>
            <p:ph type="pic" sz="half" idx="14"/>
          </p:nvPr>
        </p:nvSpPr>
        <p:spPr>
          <a:xfrm>
            <a:off x="2" y="2138901"/>
            <a:ext cx="5067303" cy="47191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xmlns="" id="{56F610C3-380D-48A8-882B-9F2A23B511A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7A130-DD2D-48B2-9155-CBD86CBD2D59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427683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sz="half" idx="13"/>
          </p:nvPr>
        </p:nvSpPr>
        <p:spPr>
          <a:xfrm>
            <a:off x="2" y="2"/>
            <a:ext cx="9220201" cy="2425151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xmlns="" id="{FE1FE4FD-009A-47F2-9BA2-F7CFBD9857F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EFEF2-AE60-4B53-959C-BF6FBA49624B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737454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pic" sz="half" idx="13"/>
          </p:nvPr>
        </p:nvSpPr>
        <p:spPr>
          <a:xfrm>
            <a:off x="5067301" y="0"/>
            <a:ext cx="41529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xmlns="" id="{5C75A9F4-326C-4B51-9D4F-2213AC74A50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AC991-4D1B-4F05-96ED-084832247E19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236159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xmlns="" id="{3F6A197F-A519-4357-B78C-5F61F44CBD6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A2ECC-91D6-498A-8674-D64D95F19FA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860469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/>
          </p:cNvSpPr>
          <p:nvPr>
            <p:ph type="pic" idx="13"/>
          </p:nvPr>
        </p:nvSpPr>
        <p:spPr>
          <a:xfrm>
            <a:off x="1" y="0"/>
            <a:ext cx="50673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61" name="Shape 61"/>
          <p:cNvSpPr>
            <a:spLocks noGrp="1"/>
          </p:cNvSpPr>
          <p:nvPr>
            <p:ph type="pic" sz="half" idx="14"/>
          </p:nvPr>
        </p:nvSpPr>
        <p:spPr>
          <a:xfrm>
            <a:off x="7124701" y="756140"/>
            <a:ext cx="4152900" cy="4325817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xmlns="" id="{6F83D9A3-ACFF-4F87-8CA9-FE24260FED6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B40AB-E1C6-4C45-83C4-23815A8A17FC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74277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pic" sz="half" idx="13"/>
          </p:nvPr>
        </p:nvSpPr>
        <p:spPr>
          <a:xfrm>
            <a:off x="5067301" y="483575"/>
            <a:ext cx="6210300" cy="4563213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70" name="Shape 70"/>
          <p:cNvSpPr>
            <a:spLocks noGrp="1"/>
          </p:cNvSpPr>
          <p:nvPr>
            <p:ph type="pic" sz="quarter" idx="14"/>
          </p:nvPr>
        </p:nvSpPr>
        <p:spPr>
          <a:xfrm>
            <a:off x="2971800" y="3429000"/>
            <a:ext cx="2095501" cy="2954216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xmlns="" id="{24483DD9-767A-487D-B6BF-8769FA1EFE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FA62E-693C-44F6-8838-A35D22BA2A05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840283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pic" sz="half" idx="13"/>
          </p:nvPr>
        </p:nvSpPr>
        <p:spPr>
          <a:xfrm>
            <a:off x="5067301" y="483578"/>
            <a:ext cx="6210300" cy="400929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79" name="Shape 79"/>
          <p:cNvSpPr>
            <a:spLocks noGrp="1"/>
          </p:cNvSpPr>
          <p:nvPr>
            <p:ph type="pic" sz="quarter" idx="14"/>
          </p:nvPr>
        </p:nvSpPr>
        <p:spPr>
          <a:xfrm>
            <a:off x="2971801" y="3683975"/>
            <a:ext cx="4152900" cy="2734411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xmlns="" id="{B2D18953-C4AC-414F-ADEA-55395BEB306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131B9-0E43-4F63-9E96-EA4A90DFFBA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16016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pic" idx="13"/>
          </p:nvPr>
        </p:nvSpPr>
        <p:spPr>
          <a:xfrm>
            <a:off x="914400" y="879231"/>
            <a:ext cx="8305800" cy="5978771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xmlns="" id="{57319E36-81AA-49D3-B0BE-B878831B96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B91D1-E044-42DC-B836-23C9BDDAD0F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083647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pic" sz="quarter" idx="13"/>
          </p:nvPr>
        </p:nvSpPr>
        <p:spPr>
          <a:xfrm>
            <a:off x="5067300" y="1"/>
            <a:ext cx="2057400" cy="3429003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96" name="Shape 96"/>
          <p:cNvSpPr>
            <a:spLocks noGrp="1"/>
          </p:cNvSpPr>
          <p:nvPr>
            <p:ph type="pic" sz="quarter" idx="14"/>
          </p:nvPr>
        </p:nvSpPr>
        <p:spPr>
          <a:xfrm>
            <a:off x="5067300" y="3429000"/>
            <a:ext cx="2057400" cy="3429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97" name="Shape 97"/>
          <p:cNvSpPr>
            <a:spLocks noGrp="1"/>
          </p:cNvSpPr>
          <p:nvPr>
            <p:ph type="pic" sz="quarter" idx="15"/>
          </p:nvPr>
        </p:nvSpPr>
        <p:spPr>
          <a:xfrm>
            <a:off x="7124701" y="3429000"/>
            <a:ext cx="2095500" cy="3429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98" name="Shape 98"/>
          <p:cNvSpPr>
            <a:spLocks noGrp="1"/>
          </p:cNvSpPr>
          <p:nvPr>
            <p:ph type="pic" sz="quarter" idx="16"/>
          </p:nvPr>
        </p:nvSpPr>
        <p:spPr>
          <a:xfrm>
            <a:off x="7124701" y="1354017"/>
            <a:ext cx="2095500" cy="207498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99" name="Shape 99"/>
          <p:cNvSpPr>
            <a:spLocks noGrp="1"/>
          </p:cNvSpPr>
          <p:nvPr>
            <p:ph type="pic" sz="quarter" idx="17"/>
          </p:nvPr>
        </p:nvSpPr>
        <p:spPr>
          <a:xfrm>
            <a:off x="9220200" y="1354017"/>
            <a:ext cx="2057400" cy="207498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00" name="Shape 100"/>
          <p:cNvSpPr>
            <a:spLocks noGrp="1"/>
          </p:cNvSpPr>
          <p:nvPr>
            <p:ph type="pic" sz="quarter" idx="18"/>
          </p:nvPr>
        </p:nvSpPr>
        <p:spPr>
          <a:xfrm>
            <a:off x="2971801" y="1354015"/>
            <a:ext cx="2095500" cy="3807071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xmlns="" id="{13FAF4B9-9C61-40E8-84ED-FC1BBC6147B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2E42E-E03E-4371-B489-D448EF089FE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997751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pic" sz="quarter" idx="13"/>
          </p:nvPr>
        </p:nvSpPr>
        <p:spPr>
          <a:xfrm>
            <a:off x="5067300" y="1"/>
            <a:ext cx="2057400" cy="3429003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pic" sz="quarter" idx="14"/>
          </p:nvPr>
        </p:nvSpPr>
        <p:spPr>
          <a:xfrm>
            <a:off x="7124701" y="1"/>
            <a:ext cx="2095500" cy="3920067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10" name="Shape 110"/>
          <p:cNvSpPr>
            <a:spLocks noGrp="1"/>
          </p:cNvSpPr>
          <p:nvPr>
            <p:ph type="pic" sz="quarter" idx="15"/>
          </p:nvPr>
        </p:nvSpPr>
        <p:spPr>
          <a:xfrm>
            <a:off x="9220200" y="2"/>
            <a:ext cx="2057400" cy="2159001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11" name="Shape 111"/>
          <p:cNvSpPr>
            <a:spLocks noGrp="1"/>
          </p:cNvSpPr>
          <p:nvPr>
            <p:ph type="pic" sz="quarter" idx="16"/>
          </p:nvPr>
        </p:nvSpPr>
        <p:spPr>
          <a:xfrm>
            <a:off x="11277600" y="2"/>
            <a:ext cx="2057400" cy="2971801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12" name="Shape 112"/>
          <p:cNvSpPr>
            <a:spLocks noGrp="1"/>
          </p:cNvSpPr>
          <p:nvPr>
            <p:ph type="pic" sz="quarter" idx="17"/>
          </p:nvPr>
        </p:nvSpPr>
        <p:spPr>
          <a:xfrm>
            <a:off x="2971801" y="1"/>
            <a:ext cx="2095500" cy="3615267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13" name="Shape 113"/>
          <p:cNvSpPr>
            <a:spLocks noGrp="1"/>
          </p:cNvSpPr>
          <p:nvPr>
            <p:ph type="pic" sz="quarter" idx="18"/>
          </p:nvPr>
        </p:nvSpPr>
        <p:spPr>
          <a:xfrm>
            <a:off x="914400" y="2"/>
            <a:ext cx="2057400" cy="3048001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14" name="Shape 114"/>
          <p:cNvSpPr>
            <a:spLocks noGrp="1"/>
          </p:cNvSpPr>
          <p:nvPr>
            <p:ph type="pic" sz="quarter" idx="19"/>
          </p:nvPr>
        </p:nvSpPr>
        <p:spPr>
          <a:xfrm>
            <a:off x="-1143000" y="3"/>
            <a:ext cx="2057400" cy="2683932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xmlns="" id="{ADA01033-A0AD-459A-B8F3-067E4D664EB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270E4-0920-4F81-8AD2-28CAF9675ACB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836946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pic" sz="half" idx="13"/>
          </p:nvPr>
        </p:nvSpPr>
        <p:spPr>
          <a:xfrm>
            <a:off x="9220200" y="0"/>
            <a:ext cx="29718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xmlns="" id="{34267E79-32F3-42A8-B761-127C7E74706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49E86-5430-418E-B3AC-F3881F44D17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967491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pic" sz="half" idx="13"/>
          </p:nvPr>
        </p:nvSpPr>
        <p:spPr>
          <a:xfrm>
            <a:off x="0" y="0"/>
            <a:ext cx="29718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xmlns="" id="{31CFE95E-0A5A-43A4-B6DA-6AA500A8434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89DD8-31B7-4EAE-B28C-728519524AE9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993760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pic" sz="quarter" idx="13"/>
          </p:nvPr>
        </p:nvSpPr>
        <p:spPr>
          <a:xfrm>
            <a:off x="7124701" y="796842"/>
            <a:ext cx="4152900" cy="3038559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39" name="Shape 139"/>
          <p:cNvSpPr>
            <a:spLocks noGrp="1"/>
          </p:cNvSpPr>
          <p:nvPr>
            <p:ph type="pic" sz="quarter" idx="14"/>
          </p:nvPr>
        </p:nvSpPr>
        <p:spPr>
          <a:xfrm>
            <a:off x="914401" y="796842"/>
            <a:ext cx="4152900" cy="3038559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xmlns="" id="{F9926FA2-06CF-4087-AF88-C752E584689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6EE63-9BF6-46B4-8711-033A641DE9A2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8574446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48" name="Shape 148"/>
          <p:cNvSpPr>
            <a:spLocks noGrp="1"/>
          </p:cNvSpPr>
          <p:nvPr>
            <p:ph type="pic" sz="half" idx="14"/>
          </p:nvPr>
        </p:nvSpPr>
        <p:spPr>
          <a:xfrm>
            <a:off x="2971800" y="1344899"/>
            <a:ext cx="6248400" cy="4166903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xmlns="" id="{EAB2E4F5-1629-47C1-AB7B-24B34A6B7BE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BD72C-3878-400F-81D1-4A03CA5FEC00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799352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pic" idx="13"/>
          </p:nvPr>
        </p:nvSpPr>
        <p:spPr>
          <a:xfrm>
            <a:off x="0" y="0"/>
            <a:ext cx="8035909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xmlns="" id="{096A151C-92C6-4890-9B95-B2C64176E08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3FFAA-7114-4F34-8112-BB2B25401EC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63585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pic" idx="13"/>
          </p:nvPr>
        </p:nvSpPr>
        <p:spPr>
          <a:xfrm>
            <a:off x="-4" y="0"/>
            <a:ext cx="9692511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xmlns="" id="{89DFBD94-3E60-4D4C-91FF-00859CCE2B4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35002-6105-419C-91E1-E2BA002574B2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110843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/>
          </p:cNvSpPr>
          <p:nvPr>
            <p:ph type="pic" idx="13"/>
          </p:nvPr>
        </p:nvSpPr>
        <p:spPr>
          <a:xfrm>
            <a:off x="-3" y="0"/>
            <a:ext cx="9611205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xmlns="" id="{FDAB27F7-E224-443A-B45A-5CFA46EA438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85494-6BB1-4FCC-A52F-ED612741E30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1237889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pic" sz="half" idx="13"/>
          </p:nvPr>
        </p:nvSpPr>
        <p:spPr>
          <a:xfrm>
            <a:off x="914401" y="796844"/>
            <a:ext cx="4152900" cy="5347481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xmlns="" id="{93860B66-F958-4C9B-BED1-4A82C4DF62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99EBF-CDE2-4539-8AA9-7C6FD9182C1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4159587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pic" sz="quarter" idx="13"/>
          </p:nvPr>
        </p:nvSpPr>
        <p:spPr>
          <a:xfrm>
            <a:off x="914400" y="2955075"/>
            <a:ext cx="2057400" cy="3902927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89" name="Shape 189"/>
          <p:cNvSpPr>
            <a:spLocks noGrp="1"/>
          </p:cNvSpPr>
          <p:nvPr>
            <p:ph type="pic" sz="quarter" idx="14"/>
          </p:nvPr>
        </p:nvSpPr>
        <p:spPr>
          <a:xfrm>
            <a:off x="2971801" y="2230242"/>
            <a:ext cx="2095500" cy="4627759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90" name="Shape 190"/>
          <p:cNvSpPr>
            <a:spLocks noGrp="1"/>
          </p:cNvSpPr>
          <p:nvPr>
            <p:ph type="pic" sz="quarter" idx="15"/>
          </p:nvPr>
        </p:nvSpPr>
        <p:spPr>
          <a:xfrm>
            <a:off x="5067300" y="2620537"/>
            <a:ext cx="2057400" cy="423746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xmlns="" id="{1829BC92-881C-419E-9DF6-7908700CDB4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263A7-90D9-4C15-AA34-7C17390D977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2828082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/>
          </p:cNvSpPr>
          <p:nvPr>
            <p:ph type="pic" sz="quarter" idx="13"/>
          </p:nvPr>
        </p:nvSpPr>
        <p:spPr>
          <a:xfrm>
            <a:off x="2971801" y="635620"/>
            <a:ext cx="2095500" cy="4560848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99" name="Shape 199"/>
          <p:cNvSpPr>
            <a:spLocks noGrp="1"/>
          </p:cNvSpPr>
          <p:nvPr>
            <p:ph type="pic" sz="quarter" idx="14"/>
          </p:nvPr>
        </p:nvSpPr>
        <p:spPr>
          <a:xfrm>
            <a:off x="5067300" y="635620"/>
            <a:ext cx="2057400" cy="4560848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00" name="Shape 200"/>
          <p:cNvSpPr>
            <a:spLocks noGrp="1"/>
          </p:cNvSpPr>
          <p:nvPr>
            <p:ph type="pic" sz="quarter" idx="15"/>
          </p:nvPr>
        </p:nvSpPr>
        <p:spPr>
          <a:xfrm>
            <a:off x="7124701" y="635620"/>
            <a:ext cx="2095500" cy="4560848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01" name="Shape 201"/>
          <p:cNvSpPr>
            <a:spLocks noGrp="1"/>
          </p:cNvSpPr>
          <p:nvPr>
            <p:ph type="pic" sz="quarter" idx="16"/>
          </p:nvPr>
        </p:nvSpPr>
        <p:spPr>
          <a:xfrm>
            <a:off x="9220199" y="635620"/>
            <a:ext cx="2057404" cy="4560848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xmlns="" id="{73A5C376-24E7-49DA-B708-9C1B77C5CA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8F86A-EE08-4591-813B-6041A06CAA30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1750599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/>
          </p:cNvSpPr>
          <p:nvPr>
            <p:ph type="pic" sz="quarter" idx="13"/>
          </p:nvPr>
        </p:nvSpPr>
        <p:spPr>
          <a:xfrm>
            <a:off x="5048250" y="1"/>
            <a:ext cx="4171951" cy="2787807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10" name="Shape 210"/>
          <p:cNvSpPr>
            <a:spLocks noGrp="1"/>
          </p:cNvSpPr>
          <p:nvPr>
            <p:ph type="pic" sz="quarter" idx="14"/>
          </p:nvPr>
        </p:nvSpPr>
        <p:spPr>
          <a:xfrm>
            <a:off x="914400" y="2955069"/>
            <a:ext cx="2057400" cy="3902931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xmlns="" id="{BE04CBA6-3C77-4F76-9053-64B57F30161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30DE7-16FD-4050-BEA1-6BBC4EDCDE0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1663248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/>
          </p:cNvSpPr>
          <p:nvPr>
            <p:ph type="pic" sz="quarter" idx="13"/>
          </p:nvPr>
        </p:nvSpPr>
        <p:spPr>
          <a:xfrm>
            <a:off x="914401" y="2"/>
            <a:ext cx="4152900" cy="369105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xmlns="" id="{BB3309C3-F28B-4BA0-A2FD-6D356C54AF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4D6BC-FFF3-4A29-9AAC-47DF761E51B5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2962939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/>
          </p:cNvSpPr>
          <p:nvPr>
            <p:ph type="pic" sz="half" idx="13"/>
          </p:nvPr>
        </p:nvSpPr>
        <p:spPr>
          <a:xfrm>
            <a:off x="5048250" y="2"/>
            <a:ext cx="7143751" cy="3702204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xmlns="" id="{0D362EEA-768E-456D-B402-E10763CFE13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5D2B2-A41C-4957-8528-9E188257C4B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09805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/>
          </p:cNvSpPr>
          <p:nvPr>
            <p:ph type="pic" sz="quarter" idx="13"/>
          </p:nvPr>
        </p:nvSpPr>
        <p:spPr>
          <a:xfrm>
            <a:off x="3026661" y="2214647"/>
            <a:ext cx="1845719" cy="135151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35" name="Shape 235"/>
          <p:cNvSpPr>
            <a:spLocks noGrp="1"/>
          </p:cNvSpPr>
          <p:nvPr>
            <p:ph type="pic" sz="quarter" idx="14"/>
          </p:nvPr>
        </p:nvSpPr>
        <p:spPr>
          <a:xfrm>
            <a:off x="5071466" y="2214647"/>
            <a:ext cx="1845719" cy="135151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36" name="Shape 236"/>
          <p:cNvSpPr>
            <a:spLocks noGrp="1"/>
          </p:cNvSpPr>
          <p:nvPr>
            <p:ph type="pic" sz="quarter" idx="15"/>
          </p:nvPr>
        </p:nvSpPr>
        <p:spPr>
          <a:xfrm>
            <a:off x="7116272" y="2214647"/>
            <a:ext cx="1845719" cy="135151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37" name="Shape 237"/>
          <p:cNvSpPr>
            <a:spLocks noGrp="1"/>
          </p:cNvSpPr>
          <p:nvPr>
            <p:ph type="pic" sz="quarter" idx="16"/>
          </p:nvPr>
        </p:nvSpPr>
        <p:spPr>
          <a:xfrm>
            <a:off x="9161075" y="2214647"/>
            <a:ext cx="1845719" cy="135151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38" name="Shape 238"/>
          <p:cNvSpPr>
            <a:spLocks noGrp="1"/>
          </p:cNvSpPr>
          <p:nvPr>
            <p:ph type="pic" sz="quarter" idx="17"/>
          </p:nvPr>
        </p:nvSpPr>
        <p:spPr>
          <a:xfrm>
            <a:off x="3026661" y="4359329"/>
            <a:ext cx="1845719" cy="135151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39" name="Shape 239"/>
          <p:cNvSpPr>
            <a:spLocks noGrp="1"/>
          </p:cNvSpPr>
          <p:nvPr>
            <p:ph type="pic" sz="quarter" idx="18"/>
          </p:nvPr>
        </p:nvSpPr>
        <p:spPr>
          <a:xfrm>
            <a:off x="5071466" y="4359329"/>
            <a:ext cx="1845719" cy="135151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40" name="Shape 240"/>
          <p:cNvSpPr>
            <a:spLocks noGrp="1"/>
          </p:cNvSpPr>
          <p:nvPr>
            <p:ph type="pic" sz="quarter" idx="19"/>
          </p:nvPr>
        </p:nvSpPr>
        <p:spPr>
          <a:xfrm>
            <a:off x="7116272" y="4359329"/>
            <a:ext cx="1845719" cy="135151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41" name="Shape 241"/>
          <p:cNvSpPr>
            <a:spLocks noGrp="1"/>
          </p:cNvSpPr>
          <p:nvPr>
            <p:ph type="pic" sz="quarter" idx="20"/>
          </p:nvPr>
        </p:nvSpPr>
        <p:spPr>
          <a:xfrm>
            <a:off x="9161075" y="4359329"/>
            <a:ext cx="1845719" cy="1351515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xmlns="" id="{9E8D8FDC-A80D-4D03-968B-0B1CEDB4194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C2FCF-358F-4CDC-B1FF-02052001839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5883950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49">
            <a:extLst>
              <a:ext uri="{FF2B5EF4-FFF2-40B4-BE49-F238E27FC236}">
                <a16:creationId xmlns:a16="http://schemas.microsoft.com/office/drawing/2014/main" xmlns="" id="{D9179913-7AEB-4E6A-8D63-272E4FEFA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" y="2"/>
            <a:ext cx="5072063" cy="6850063"/>
          </a:xfrm>
          <a:prstGeom prst="rect">
            <a:avLst/>
          </a:prstGeom>
          <a:solidFill>
            <a:srgbClr val="000000">
              <a:alpha val="392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8" tIns="45718" rIns="45718" bIns="45718" anchor="ctr"/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ctr" defTabSz="914377"/>
            <a:endParaRPr lang="pt-PT" altLang="pt-PT" sz="19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50" name="Shape 250"/>
          <p:cNvSpPr>
            <a:spLocks noGrp="1"/>
          </p:cNvSpPr>
          <p:nvPr>
            <p:ph type="pic" sz="quarter" idx="13"/>
          </p:nvPr>
        </p:nvSpPr>
        <p:spPr>
          <a:xfrm>
            <a:off x="5071466" y="861934"/>
            <a:ext cx="4089615" cy="2364623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51" name="Shape 251"/>
          <p:cNvSpPr>
            <a:spLocks noGrp="1"/>
          </p:cNvSpPr>
          <p:nvPr>
            <p:ph type="pic" sz="quarter" idx="14"/>
          </p:nvPr>
        </p:nvSpPr>
        <p:spPr>
          <a:xfrm>
            <a:off x="7116269" y="2130662"/>
            <a:ext cx="4089615" cy="2364623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52" name="Shape 252"/>
          <p:cNvSpPr>
            <a:spLocks noGrp="1"/>
          </p:cNvSpPr>
          <p:nvPr>
            <p:ph type="pic" sz="quarter" idx="15"/>
          </p:nvPr>
        </p:nvSpPr>
        <p:spPr>
          <a:xfrm>
            <a:off x="3026654" y="3222749"/>
            <a:ext cx="4089615" cy="2364623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6" name="Shape 253">
            <a:extLst>
              <a:ext uri="{FF2B5EF4-FFF2-40B4-BE49-F238E27FC236}">
                <a16:creationId xmlns:a16="http://schemas.microsoft.com/office/drawing/2014/main" xmlns="" id="{BA087203-EECD-4B02-9D4A-91C7060D759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64E58-34DA-4124-9567-5395B92BC27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0773978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/>
          </p:cNvSpPr>
          <p:nvPr>
            <p:ph type="pic" sz="quarter" idx="13"/>
          </p:nvPr>
        </p:nvSpPr>
        <p:spPr>
          <a:xfrm>
            <a:off x="4246989" y="-22860"/>
            <a:ext cx="1659303" cy="2948941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61" name="Shape 261"/>
          <p:cNvSpPr>
            <a:spLocks noGrp="1"/>
          </p:cNvSpPr>
          <p:nvPr>
            <p:ph type="pic" sz="quarter" idx="14"/>
          </p:nvPr>
        </p:nvSpPr>
        <p:spPr>
          <a:xfrm>
            <a:off x="6299986" y="1748790"/>
            <a:ext cx="1659303" cy="2948943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262" name="Shape 262"/>
          <p:cNvSpPr>
            <a:spLocks noGrp="1"/>
          </p:cNvSpPr>
          <p:nvPr>
            <p:ph type="pic" sz="quarter" idx="15"/>
          </p:nvPr>
        </p:nvSpPr>
        <p:spPr>
          <a:xfrm>
            <a:off x="8326258" y="262891"/>
            <a:ext cx="1659303" cy="2948940"/>
          </a:xfrm>
          <a:prstGeom prst="rect">
            <a:avLst/>
          </a:prstGeom>
        </p:spPr>
        <p:txBody>
          <a:bodyPr lIns="91436" tIns="45718" rIns="91436" bIns="45718"/>
          <a:lstStyle/>
          <a:p>
            <a:pPr lvl="0"/>
            <a:endParaRPr noProof="0">
              <a:sym typeface="Montserrat Light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xmlns="" id="{98C5495C-4478-43BC-9791-8FE6DD3D89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7D626-B90C-4EEF-8489-FF90CA894C1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9366409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77">
            <a:extLst>
              <a:ext uri="{FF2B5EF4-FFF2-40B4-BE49-F238E27FC236}">
                <a16:creationId xmlns:a16="http://schemas.microsoft.com/office/drawing/2014/main" xmlns="" id="{C46F989B-D957-4FB4-A001-5EDAB21196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74791-9B3A-4F3F-9403-DE1433BBEA9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7481247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E27B0C6E-AB5B-47D2-A656-5796FF72E9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 lIns="91438" tIns="45719" rIns="91438" bIns="45719"/>
          <a:lstStyle>
            <a:lvl1pPr>
              <a:defRPr/>
            </a:lvl1pPr>
          </a:lstStyle>
          <a:p>
            <a:pPr defTabSz="914377">
              <a:defRPr/>
            </a:pPr>
            <a:fld id="{9779E8D4-940D-4CE0-8253-790D802A41B2}" type="datetimeFigureOut">
              <a:rPr lang="pt-PT" sz="1900"/>
              <a:pPr defTabSz="914377">
                <a:defRPr/>
              </a:pPr>
              <a:t>02/09/2017</a:t>
            </a:fld>
            <a:endParaRPr lang="pt-PT" sz="1900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F6684A17-2B5E-4F8F-AB45-23F1A7997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 lIns="91438" tIns="45719" rIns="91438" bIns="45719"/>
          <a:lstStyle>
            <a:lvl1pPr>
              <a:defRPr/>
            </a:lvl1pPr>
          </a:lstStyle>
          <a:p>
            <a:pPr defTabSz="914377">
              <a:defRPr/>
            </a:pPr>
            <a:endParaRPr lang="pt-PT" sz="1900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C218F998-17A5-449B-9959-5E908444E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77CDE7-095E-446B-95B1-6786D97171DF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1999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pic" sz="half" idx="13"/>
          </p:nvPr>
        </p:nvSpPr>
        <p:spPr>
          <a:xfrm>
            <a:off x="914401" y="0"/>
            <a:ext cx="8305801" cy="3429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8" name="Shape 28"/>
          <p:cNvSpPr>
            <a:spLocks noGrp="1"/>
          </p:cNvSpPr>
          <p:nvPr>
            <p:ph type="pic" sz="half" idx="14"/>
          </p:nvPr>
        </p:nvSpPr>
        <p:spPr>
          <a:xfrm>
            <a:off x="2" y="2138901"/>
            <a:ext cx="5067303" cy="47191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7633431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sz="half" idx="13"/>
          </p:nvPr>
        </p:nvSpPr>
        <p:spPr>
          <a:xfrm>
            <a:off x="2" y="2"/>
            <a:ext cx="9220201" cy="242515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5827718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pic" sz="half" idx="13"/>
          </p:nvPr>
        </p:nvSpPr>
        <p:spPr>
          <a:xfrm>
            <a:off x="5067301" y="0"/>
            <a:ext cx="41529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389591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/>
          </p:cNvSpPr>
          <p:nvPr>
            <p:ph type="pic" idx="13"/>
          </p:nvPr>
        </p:nvSpPr>
        <p:spPr>
          <a:xfrm>
            <a:off x="1" y="0"/>
            <a:ext cx="50673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61" name="Shape 61"/>
          <p:cNvSpPr>
            <a:spLocks noGrp="1"/>
          </p:cNvSpPr>
          <p:nvPr>
            <p:ph type="pic" sz="half" idx="14"/>
          </p:nvPr>
        </p:nvSpPr>
        <p:spPr>
          <a:xfrm>
            <a:off x="7124701" y="756140"/>
            <a:ext cx="4152900" cy="4325817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856665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pic" sz="half" idx="13"/>
          </p:nvPr>
        </p:nvSpPr>
        <p:spPr>
          <a:xfrm>
            <a:off x="5067301" y="483575"/>
            <a:ext cx="6210300" cy="4563213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70" name="Shape 70"/>
          <p:cNvSpPr>
            <a:spLocks noGrp="1"/>
          </p:cNvSpPr>
          <p:nvPr>
            <p:ph type="pic" sz="quarter" idx="14"/>
          </p:nvPr>
        </p:nvSpPr>
        <p:spPr>
          <a:xfrm>
            <a:off x="2971800" y="3429000"/>
            <a:ext cx="2095501" cy="2954216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1417705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pic" sz="half" idx="13"/>
          </p:nvPr>
        </p:nvSpPr>
        <p:spPr>
          <a:xfrm>
            <a:off x="5067301" y="483578"/>
            <a:ext cx="6210300" cy="4009295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79" name="Shape 79"/>
          <p:cNvSpPr>
            <a:spLocks noGrp="1"/>
          </p:cNvSpPr>
          <p:nvPr>
            <p:ph type="pic" sz="quarter" idx="14"/>
          </p:nvPr>
        </p:nvSpPr>
        <p:spPr>
          <a:xfrm>
            <a:off x="2971801" y="3683975"/>
            <a:ext cx="4152900" cy="273441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3968763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pic" idx="13"/>
          </p:nvPr>
        </p:nvSpPr>
        <p:spPr>
          <a:xfrm>
            <a:off x="914400" y="879231"/>
            <a:ext cx="8305800" cy="597877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88" name="Shape 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7325526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pic" sz="quarter" idx="13"/>
          </p:nvPr>
        </p:nvSpPr>
        <p:spPr>
          <a:xfrm>
            <a:off x="5067300" y="1"/>
            <a:ext cx="2057400" cy="3429003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pic" sz="quarter" idx="14"/>
          </p:nvPr>
        </p:nvSpPr>
        <p:spPr>
          <a:xfrm>
            <a:off x="5067300" y="3429000"/>
            <a:ext cx="2057400" cy="3429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pic" sz="quarter" idx="15"/>
          </p:nvPr>
        </p:nvSpPr>
        <p:spPr>
          <a:xfrm>
            <a:off x="7124701" y="3429000"/>
            <a:ext cx="2095500" cy="3429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pic" sz="quarter" idx="16"/>
          </p:nvPr>
        </p:nvSpPr>
        <p:spPr>
          <a:xfrm>
            <a:off x="7124701" y="1354017"/>
            <a:ext cx="2095500" cy="2074985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pic" sz="quarter" idx="17"/>
          </p:nvPr>
        </p:nvSpPr>
        <p:spPr>
          <a:xfrm>
            <a:off x="9220200" y="1354017"/>
            <a:ext cx="2057400" cy="2074985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pic" sz="quarter" idx="18"/>
          </p:nvPr>
        </p:nvSpPr>
        <p:spPr>
          <a:xfrm>
            <a:off x="2971801" y="1354015"/>
            <a:ext cx="2095500" cy="380707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5173949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pic" sz="quarter" idx="13"/>
          </p:nvPr>
        </p:nvSpPr>
        <p:spPr>
          <a:xfrm>
            <a:off x="5067300" y="1"/>
            <a:ext cx="2057400" cy="3429003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pic" sz="quarter" idx="14"/>
          </p:nvPr>
        </p:nvSpPr>
        <p:spPr>
          <a:xfrm>
            <a:off x="7124701" y="1"/>
            <a:ext cx="2095500" cy="3920067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pic" sz="quarter" idx="15"/>
          </p:nvPr>
        </p:nvSpPr>
        <p:spPr>
          <a:xfrm>
            <a:off x="9220200" y="2"/>
            <a:ext cx="2057400" cy="215900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pic" sz="quarter" idx="16"/>
          </p:nvPr>
        </p:nvSpPr>
        <p:spPr>
          <a:xfrm>
            <a:off x="11277600" y="2"/>
            <a:ext cx="2057400" cy="297180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12" name="Shape 112"/>
          <p:cNvSpPr>
            <a:spLocks noGrp="1"/>
          </p:cNvSpPr>
          <p:nvPr>
            <p:ph type="pic" sz="quarter" idx="17"/>
          </p:nvPr>
        </p:nvSpPr>
        <p:spPr>
          <a:xfrm>
            <a:off x="2971801" y="1"/>
            <a:ext cx="2095500" cy="3615267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pic" sz="quarter" idx="18"/>
          </p:nvPr>
        </p:nvSpPr>
        <p:spPr>
          <a:xfrm>
            <a:off x="914400" y="2"/>
            <a:ext cx="2057400" cy="304800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14" name="Shape 114"/>
          <p:cNvSpPr>
            <a:spLocks noGrp="1"/>
          </p:cNvSpPr>
          <p:nvPr>
            <p:ph type="pic" sz="quarter" idx="19"/>
          </p:nvPr>
        </p:nvSpPr>
        <p:spPr>
          <a:xfrm>
            <a:off x="-1143000" y="3"/>
            <a:ext cx="2057400" cy="2683932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751924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pic" sz="half" idx="13"/>
          </p:nvPr>
        </p:nvSpPr>
        <p:spPr>
          <a:xfrm>
            <a:off x="9220200" y="0"/>
            <a:ext cx="29718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23" name="Shape 1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3422286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pic" sz="half" idx="13"/>
          </p:nvPr>
        </p:nvSpPr>
        <p:spPr>
          <a:xfrm>
            <a:off x="0" y="0"/>
            <a:ext cx="29718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0071868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pic" sz="quarter" idx="13"/>
          </p:nvPr>
        </p:nvSpPr>
        <p:spPr>
          <a:xfrm>
            <a:off x="7124701" y="796842"/>
            <a:ext cx="4152900" cy="3038559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pic" sz="quarter" idx="14"/>
          </p:nvPr>
        </p:nvSpPr>
        <p:spPr>
          <a:xfrm>
            <a:off x="914401" y="796842"/>
            <a:ext cx="4152900" cy="3038559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9966269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48" name="Shape 148"/>
          <p:cNvSpPr>
            <a:spLocks noGrp="1"/>
          </p:cNvSpPr>
          <p:nvPr>
            <p:ph type="pic" sz="half" idx="14"/>
          </p:nvPr>
        </p:nvSpPr>
        <p:spPr>
          <a:xfrm>
            <a:off x="2971800" y="1344899"/>
            <a:ext cx="6248400" cy="4166903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76400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pic" idx="13"/>
          </p:nvPr>
        </p:nvSpPr>
        <p:spPr>
          <a:xfrm>
            <a:off x="0" y="0"/>
            <a:ext cx="8035909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255159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pic" idx="13"/>
          </p:nvPr>
        </p:nvSpPr>
        <p:spPr>
          <a:xfrm>
            <a:off x="-4" y="0"/>
            <a:ext cx="9692511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65" name="Shape 1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5817399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/>
          </p:cNvSpPr>
          <p:nvPr>
            <p:ph type="pic" idx="13"/>
          </p:nvPr>
        </p:nvSpPr>
        <p:spPr>
          <a:xfrm>
            <a:off x="-3" y="0"/>
            <a:ext cx="9611205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73" name="Shape 1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4506240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pic" sz="half" idx="13"/>
          </p:nvPr>
        </p:nvSpPr>
        <p:spPr>
          <a:xfrm>
            <a:off x="914401" y="796844"/>
            <a:ext cx="4152900" cy="534748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81" name="Shape 18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0292624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pic" sz="quarter" idx="13"/>
          </p:nvPr>
        </p:nvSpPr>
        <p:spPr>
          <a:xfrm>
            <a:off x="914400" y="2955075"/>
            <a:ext cx="2057400" cy="3902927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89" name="Shape 189"/>
          <p:cNvSpPr>
            <a:spLocks noGrp="1"/>
          </p:cNvSpPr>
          <p:nvPr>
            <p:ph type="pic" sz="quarter" idx="14"/>
          </p:nvPr>
        </p:nvSpPr>
        <p:spPr>
          <a:xfrm>
            <a:off x="2971801" y="2230242"/>
            <a:ext cx="2095500" cy="4627759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90" name="Shape 190"/>
          <p:cNvSpPr>
            <a:spLocks noGrp="1"/>
          </p:cNvSpPr>
          <p:nvPr>
            <p:ph type="pic" sz="quarter" idx="15"/>
          </p:nvPr>
        </p:nvSpPr>
        <p:spPr>
          <a:xfrm>
            <a:off x="5067300" y="2620537"/>
            <a:ext cx="2057400" cy="4237465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91" name="Shape 19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9289391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/>
          </p:cNvSpPr>
          <p:nvPr>
            <p:ph type="pic" sz="quarter" idx="13"/>
          </p:nvPr>
        </p:nvSpPr>
        <p:spPr>
          <a:xfrm>
            <a:off x="2971801" y="635620"/>
            <a:ext cx="2095500" cy="4560848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99" name="Shape 199"/>
          <p:cNvSpPr>
            <a:spLocks noGrp="1"/>
          </p:cNvSpPr>
          <p:nvPr>
            <p:ph type="pic" sz="quarter" idx="14"/>
          </p:nvPr>
        </p:nvSpPr>
        <p:spPr>
          <a:xfrm>
            <a:off x="5067300" y="635620"/>
            <a:ext cx="2057400" cy="4560848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pic" sz="quarter" idx="15"/>
          </p:nvPr>
        </p:nvSpPr>
        <p:spPr>
          <a:xfrm>
            <a:off x="7124701" y="635620"/>
            <a:ext cx="2095500" cy="4560848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01" name="Shape 201"/>
          <p:cNvSpPr>
            <a:spLocks noGrp="1"/>
          </p:cNvSpPr>
          <p:nvPr>
            <p:ph type="pic" sz="quarter" idx="16"/>
          </p:nvPr>
        </p:nvSpPr>
        <p:spPr>
          <a:xfrm>
            <a:off x="9220199" y="635620"/>
            <a:ext cx="2057404" cy="4560848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02" name="Shape 20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5181302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/>
          </p:cNvSpPr>
          <p:nvPr>
            <p:ph type="pic" sz="quarter" idx="13"/>
          </p:nvPr>
        </p:nvSpPr>
        <p:spPr>
          <a:xfrm>
            <a:off x="5048250" y="1"/>
            <a:ext cx="4171951" cy="2787807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10" name="Shape 210"/>
          <p:cNvSpPr>
            <a:spLocks noGrp="1"/>
          </p:cNvSpPr>
          <p:nvPr>
            <p:ph type="pic" sz="quarter" idx="14"/>
          </p:nvPr>
        </p:nvSpPr>
        <p:spPr>
          <a:xfrm>
            <a:off x="914400" y="2955069"/>
            <a:ext cx="2057400" cy="390293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11" name="Shape 2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1010902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/>
          </p:cNvSpPr>
          <p:nvPr>
            <p:ph type="pic" sz="half" idx="13"/>
          </p:nvPr>
        </p:nvSpPr>
        <p:spPr>
          <a:xfrm>
            <a:off x="5048250" y="2"/>
            <a:ext cx="7143751" cy="3702204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0204333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6900831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pic" sz="half" idx="13"/>
          </p:nvPr>
        </p:nvSpPr>
        <p:spPr>
          <a:xfrm>
            <a:off x="914401" y="0"/>
            <a:ext cx="8305801" cy="3429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8" name="Shape 28"/>
          <p:cNvSpPr>
            <a:spLocks noGrp="1"/>
          </p:cNvSpPr>
          <p:nvPr>
            <p:ph type="pic" sz="half" idx="14"/>
          </p:nvPr>
        </p:nvSpPr>
        <p:spPr>
          <a:xfrm>
            <a:off x="2" y="2138901"/>
            <a:ext cx="5067303" cy="47191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6617025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sz="half" idx="13"/>
          </p:nvPr>
        </p:nvSpPr>
        <p:spPr>
          <a:xfrm>
            <a:off x="2" y="2"/>
            <a:ext cx="9220201" cy="242515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7508297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pic" sz="half" idx="13"/>
          </p:nvPr>
        </p:nvSpPr>
        <p:spPr>
          <a:xfrm>
            <a:off x="5067301" y="0"/>
            <a:ext cx="41529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7042837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/>
          </p:cNvSpPr>
          <p:nvPr>
            <p:ph type="pic" idx="13"/>
          </p:nvPr>
        </p:nvSpPr>
        <p:spPr>
          <a:xfrm>
            <a:off x="1" y="0"/>
            <a:ext cx="50673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61" name="Shape 61"/>
          <p:cNvSpPr>
            <a:spLocks noGrp="1"/>
          </p:cNvSpPr>
          <p:nvPr>
            <p:ph type="pic" sz="half" idx="14"/>
          </p:nvPr>
        </p:nvSpPr>
        <p:spPr>
          <a:xfrm>
            <a:off x="7124701" y="756140"/>
            <a:ext cx="4152900" cy="4325817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507899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pic" sz="half" idx="13"/>
          </p:nvPr>
        </p:nvSpPr>
        <p:spPr>
          <a:xfrm>
            <a:off x="5067301" y="483575"/>
            <a:ext cx="6210300" cy="4563213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70" name="Shape 70"/>
          <p:cNvSpPr>
            <a:spLocks noGrp="1"/>
          </p:cNvSpPr>
          <p:nvPr>
            <p:ph type="pic" sz="quarter" idx="14"/>
          </p:nvPr>
        </p:nvSpPr>
        <p:spPr>
          <a:xfrm>
            <a:off x="2971800" y="3429000"/>
            <a:ext cx="2095501" cy="2954216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7939731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pic" sz="half" idx="13"/>
          </p:nvPr>
        </p:nvSpPr>
        <p:spPr>
          <a:xfrm>
            <a:off x="5067301" y="483578"/>
            <a:ext cx="6210300" cy="4009295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79" name="Shape 79"/>
          <p:cNvSpPr>
            <a:spLocks noGrp="1"/>
          </p:cNvSpPr>
          <p:nvPr>
            <p:ph type="pic" sz="quarter" idx="14"/>
          </p:nvPr>
        </p:nvSpPr>
        <p:spPr>
          <a:xfrm>
            <a:off x="2971801" y="3683975"/>
            <a:ext cx="4152900" cy="273441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3511927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pic" idx="13"/>
          </p:nvPr>
        </p:nvSpPr>
        <p:spPr>
          <a:xfrm>
            <a:off x="914400" y="879231"/>
            <a:ext cx="8305800" cy="597877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88" name="Shape 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3913346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pic" sz="quarter" idx="13"/>
          </p:nvPr>
        </p:nvSpPr>
        <p:spPr>
          <a:xfrm>
            <a:off x="5067300" y="1"/>
            <a:ext cx="2057400" cy="3429003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pic" sz="quarter" idx="14"/>
          </p:nvPr>
        </p:nvSpPr>
        <p:spPr>
          <a:xfrm>
            <a:off x="5067300" y="3429000"/>
            <a:ext cx="2057400" cy="3429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pic" sz="quarter" idx="15"/>
          </p:nvPr>
        </p:nvSpPr>
        <p:spPr>
          <a:xfrm>
            <a:off x="7124701" y="3429000"/>
            <a:ext cx="2095500" cy="3429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pic" sz="quarter" idx="16"/>
          </p:nvPr>
        </p:nvSpPr>
        <p:spPr>
          <a:xfrm>
            <a:off x="7124701" y="1354017"/>
            <a:ext cx="2095500" cy="2074985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pic" sz="quarter" idx="17"/>
          </p:nvPr>
        </p:nvSpPr>
        <p:spPr>
          <a:xfrm>
            <a:off x="9220200" y="1354017"/>
            <a:ext cx="2057400" cy="2074985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pic" sz="quarter" idx="18"/>
          </p:nvPr>
        </p:nvSpPr>
        <p:spPr>
          <a:xfrm>
            <a:off x="2971801" y="1354015"/>
            <a:ext cx="2095500" cy="380707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1639357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pic" sz="quarter" idx="13"/>
          </p:nvPr>
        </p:nvSpPr>
        <p:spPr>
          <a:xfrm>
            <a:off x="5067300" y="1"/>
            <a:ext cx="2057400" cy="3429003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pic" sz="quarter" idx="14"/>
          </p:nvPr>
        </p:nvSpPr>
        <p:spPr>
          <a:xfrm>
            <a:off x="7124701" y="1"/>
            <a:ext cx="2095500" cy="3920067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pic" sz="quarter" idx="15"/>
          </p:nvPr>
        </p:nvSpPr>
        <p:spPr>
          <a:xfrm>
            <a:off x="9220200" y="2"/>
            <a:ext cx="2057400" cy="215900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pic" sz="quarter" idx="16"/>
          </p:nvPr>
        </p:nvSpPr>
        <p:spPr>
          <a:xfrm>
            <a:off x="11277600" y="2"/>
            <a:ext cx="2057400" cy="297180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12" name="Shape 112"/>
          <p:cNvSpPr>
            <a:spLocks noGrp="1"/>
          </p:cNvSpPr>
          <p:nvPr>
            <p:ph type="pic" sz="quarter" idx="17"/>
          </p:nvPr>
        </p:nvSpPr>
        <p:spPr>
          <a:xfrm>
            <a:off x="2971801" y="1"/>
            <a:ext cx="2095500" cy="3615267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pic" sz="quarter" idx="18"/>
          </p:nvPr>
        </p:nvSpPr>
        <p:spPr>
          <a:xfrm>
            <a:off x="914400" y="2"/>
            <a:ext cx="2057400" cy="304800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14" name="Shape 114"/>
          <p:cNvSpPr>
            <a:spLocks noGrp="1"/>
          </p:cNvSpPr>
          <p:nvPr>
            <p:ph type="pic" sz="quarter" idx="19"/>
          </p:nvPr>
        </p:nvSpPr>
        <p:spPr>
          <a:xfrm>
            <a:off x="-1143000" y="3"/>
            <a:ext cx="2057400" cy="2683932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7620253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pic" sz="half" idx="13"/>
          </p:nvPr>
        </p:nvSpPr>
        <p:spPr>
          <a:xfrm>
            <a:off x="9220200" y="0"/>
            <a:ext cx="29718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23" name="Shape 1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6633579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pic" sz="half" idx="13"/>
          </p:nvPr>
        </p:nvSpPr>
        <p:spPr>
          <a:xfrm>
            <a:off x="0" y="0"/>
            <a:ext cx="29718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1943227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pic" sz="quarter" idx="13"/>
          </p:nvPr>
        </p:nvSpPr>
        <p:spPr>
          <a:xfrm>
            <a:off x="7124701" y="796842"/>
            <a:ext cx="4152900" cy="3038559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pic" sz="quarter" idx="14"/>
          </p:nvPr>
        </p:nvSpPr>
        <p:spPr>
          <a:xfrm>
            <a:off x="914401" y="796842"/>
            <a:ext cx="4152900" cy="3038559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4569711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48" name="Shape 148"/>
          <p:cNvSpPr>
            <a:spLocks noGrp="1"/>
          </p:cNvSpPr>
          <p:nvPr>
            <p:ph type="pic" sz="half" idx="14"/>
          </p:nvPr>
        </p:nvSpPr>
        <p:spPr>
          <a:xfrm>
            <a:off x="2971800" y="1344899"/>
            <a:ext cx="6248400" cy="4166903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8744425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pic" idx="13"/>
          </p:nvPr>
        </p:nvSpPr>
        <p:spPr>
          <a:xfrm>
            <a:off x="0" y="0"/>
            <a:ext cx="8035909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8252786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pic" idx="13"/>
          </p:nvPr>
        </p:nvSpPr>
        <p:spPr>
          <a:xfrm>
            <a:off x="-4" y="0"/>
            <a:ext cx="9692511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65" name="Shape 1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11906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/>
          </p:cNvSpPr>
          <p:nvPr>
            <p:ph type="pic" idx="13"/>
          </p:nvPr>
        </p:nvSpPr>
        <p:spPr>
          <a:xfrm>
            <a:off x="-3" y="0"/>
            <a:ext cx="9611205" cy="6858000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73" name="Shape 1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9198557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pic" sz="half" idx="13"/>
          </p:nvPr>
        </p:nvSpPr>
        <p:spPr>
          <a:xfrm>
            <a:off x="914401" y="796844"/>
            <a:ext cx="4152900" cy="534748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81" name="Shape 18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77405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pic" sz="quarter" idx="13"/>
          </p:nvPr>
        </p:nvSpPr>
        <p:spPr>
          <a:xfrm>
            <a:off x="914400" y="2955075"/>
            <a:ext cx="2057400" cy="3902927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89" name="Shape 189"/>
          <p:cNvSpPr>
            <a:spLocks noGrp="1"/>
          </p:cNvSpPr>
          <p:nvPr>
            <p:ph type="pic" sz="quarter" idx="14"/>
          </p:nvPr>
        </p:nvSpPr>
        <p:spPr>
          <a:xfrm>
            <a:off x="2971801" y="2230242"/>
            <a:ext cx="2095500" cy="4627759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90" name="Shape 190"/>
          <p:cNvSpPr>
            <a:spLocks noGrp="1"/>
          </p:cNvSpPr>
          <p:nvPr>
            <p:ph type="pic" sz="quarter" idx="15"/>
          </p:nvPr>
        </p:nvSpPr>
        <p:spPr>
          <a:xfrm>
            <a:off x="5067300" y="2620537"/>
            <a:ext cx="2057400" cy="4237465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91" name="Shape 19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2985446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/>
          </p:cNvSpPr>
          <p:nvPr>
            <p:ph type="pic" sz="quarter" idx="13"/>
          </p:nvPr>
        </p:nvSpPr>
        <p:spPr>
          <a:xfrm>
            <a:off x="2971801" y="635620"/>
            <a:ext cx="2095500" cy="4560848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199" name="Shape 199"/>
          <p:cNvSpPr>
            <a:spLocks noGrp="1"/>
          </p:cNvSpPr>
          <p:nvPr>
            <p:ph type="pic" sz="quarter" idx="14"/>
          </p:nvPr>
        </p:nvSpPr>
        <p:spPr>
          <a:xfrm>
            <a:off x="5067300" y="635620"/>
            <a:ext cx="2057400" cy="4560848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pic" sz="quarter" idx="15"/>
          </p:nvPr>
        </p:nvSpPr>
        <p:spPr>
          <a:xfrm>
            <a:off x="7124701" y="635620"/>
            <a:ext cx="2095500" cy="4560848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01" name="Shape 201"/>
          <p:cNvSpPr>
            <a:spLocks noGrp="1"/>
          </p:cNvSpPr>
          <p:nvPr>
            <p:ph type="pic" sz="quarter" idx="16"/>
          </p:nvPr>
        </p:nvSpPr>
        <p:spPr>
          <a:xfrm>
            <a:off x="9220199" y="635620"/>
            <a:ext cx="2057404" cy="4560848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02" name="Shape 20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6411406"/>
      </p:ext>
    </p:extLst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/>
          </p:cNvSpPr>
          <p:nvPr>
            <p:ph type="pic" sz="quarter" idx="13"/>
          </p:nvPr>
        </p:nvSpPr>
        <p:spPr>
          <a:xfrm>
            <a:off x="5048250" y="1"/>
            <a:ext cx="4171951" cy="2787807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10" name="Shape 210"/>
          <p:cNvSpPr>
            <a:spLocks noGrp="1"/>
          </p:cNvSpPr>
          <p:nvPr>
            <p:ph type="pic" sz="quarter" idx="14"/>
          </p:nvPr>
        </p:nvSpPr>
        <p:spPr>
          <a:xfrm>
            <a:off x="914400" y="2955069"/>
            <a:ext cx="2057400" cy="3902931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11" name="Shape 2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8978449"/>
      </p:ext>
    </p:extLst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/>
          </p:cNvSpPr>
          <p:nvPr>
            <p:ph type="pic" sz="half" idx="13"/>
          </p:nvPr>
        </p:nvSpPr>
        <p:spPr>
          <a:xfrm>
            <a:off x="5048250" y="2"/>
            <a:ext cx="7143751" cy="3702204"/>
          </a:xfrm>
          <a:prstGeom prst="rect">
            <a:avLst/>
          </a:prstGeom>
        </p:spPr>
        <p:txBody>
          <a:bodyPr lIns="91436" tIns="45718" rIns="91436" bIns="45718"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9368281"/>
      </p:ext>
    </p:extLst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425482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hape 2">
            <a:extLst>
              <a:ext uri="{FF2B5EF4-FFF2-40B4-BE49-F238E27FC236}">
                <a16:creationId xmlns:a16="http://schemas.microsoft.com/office/drawing/2014/main" xmlns="" id="{1C9612D9-4368-4075-9DDB-80EF878D3B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827213" y="769938"/>
            <a:ext cx="9753600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8" tIns="45718" rIns="45718" bIns="45718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t-PT" altLang="pt-PT">
              <a:sym typeface="Montserrat"/>
            </a:endParaRPr>
          </a:p>
        </p:txBody>
      </p:sp>
      <p:sp>
        <p:nvSpPr>
          <p:cNvPr id="2051" name="Shape 3">
            <a:extLst>
              <a:ext uri="{FF2B5EF4-FFF2-40B4-BE49-F238E27FC236}">
                <a16:creationId xmlns:a16="http://schemas.microsoft.com/office/drawing/2014/main" xmlns="" id="{CEE4DB6D-539C-4A16-8F2E-2F6A75D818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05613" y="2438400"/>
            <a:ext cx="4775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8" tIns="45718" rIns="45718" bIns="45718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PT" altLang="pt-PT">
              <a:sym typeface="Montserrat Light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xmlns="" id="{415810E7-54D4-439B-89F8-DD54372DA0B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737600" y="5786965"/>
            <a:ext cx="1477325" cy="113877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>
              <a:defRPr sz="68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pPr defTabSz="914377">
              <a:defRPr/>
            </a:pPr>
            <a:fld id="{A207F614-06C4-44F3-BEA8-E0EDB20BB2A1}" type="slidenum">
              <a:rPr/>
              <a:pPr defTabSz="914377"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5369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  <p:sldLayoutId id="2147483818" r:id="rId17"/>
    <p:sldLayoutId id="2147483819" r:id="rId18"/>
    <p:sldLayoutId id="2147483820" r:id="rId19"/>
    <p:sldLayoutId id="2147483821" r:id="rId20"/>
    <p:sldLayoutId id="2147483822" r:id="rId21"/>
    <p:sldLayoutId id="2147483823" r:id="rId22"/>
    <p:sldLayoutId id="2147483824" r:id="rId23"/>
    <p:sldLayoutId id="2147483825" r:id="rId24"/>
    <p:sldLayoutId id="2147483826" r:id="rId25"/>
    <p:sldLayoutId id="2147483827" r:id="rId26"/>
    <p:sldLayoutId id="2147483828" r:id="rId27"/>
    <p:sldLayoutId id="2147483829" r:id="rId28"/>
    <p:sldLayoutId id="2147483830" r:id="rId29"/>
    <p:sldLayoutId id="2147483831" r:id="rId30"/>
  </p:sldLayoutIdLst>
  <p:transition spd="med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ontserrat"/>
          <a:ea typeface="Montserrat"/>
          <a:cs typeface="Montserrat"/>
          <a:sym typeface="Montserrat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ontserrat"/>
          <a:ea typeface="Montserrat"/>
          <a:cs typeface="Montserrat"/>
          <a:sym typeface="Montserra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ontserrat"/>
          <a:ea typeface="Montserrat"/>
          <a:cs typeface="Montserrat"/>
          <a:sym typeface="Montserra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ontserrat"/>
          <a:ea typeface="Montserrat"/>
          <a:cs typeface="Montserrat"/>
          <a:sym typeface="Montserra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ontserrat"/>
          <a:ea typeface="Montserrat"/>
          <a:cs typeface="Montserrat"/>
          <a:sym typeface="Montserrat"/>
        </a:defRPr>
      </a:lvl5pPr>
      <a:lvl6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6pPr>
      <a:lvl7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7pPr>
      <a:lvl8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8pPr>
      <a:lvl9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Montserrat Light"/>
          <a:ea typeface="Montserrat Light"/>
          <a:cs typeface="Montserrat Light"/>
          <a:sym typeface="Montserrat Light"/>
        </a:defRPr>
      </a:lvl1pPr>
      <a:lvl2pPr marL="723882" indent="-26669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Montserrat Light"/>
          <a:ea typeface="Montserrat Light"/>
          <a:cs typeface="Montserrat Light"/>
          <a:sym typeface="Montserrat Light"/>
        </a:defRPr>
      </a:lvl2pPr>
      <a:lvl3pPr marL="1233457" indent="-31908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Montserrat Light"/>
          <a:ea typeface="Montserrat Light"/>
          <a:cs typeface="Montserrat Light"/>
          <a:sym typeface="Montserrat Light"/>
        </a:defRPr>
      </a:lvl3pPr>
      <a:lvl4pPr marL="1727157" indent="-355591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Montserrat Light"/>
          <a:ea typeface="Montserrat Light"/>
          <a:cs typeface="Montserrat Light"/>
          <a:sym typeface="Montserrat Light"/>
        </a:defRPr>
      </a:lvl4pPr>
      <a:lvl5pPr marL="2184345" indent="-355591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Montserrat Light"/>
          <a:ea typeface="Montserrat Light"/>
          <a:cs typeface="Montserrat Light"/>
          <a:sym typeface="Montserrat Light"/>
        </a:defRPr>
      </a:lvl5pPr>
      <a:lvl6pPr marL="2641534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6pPr>
      <a:lvl7pPr marL="3098723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7pPr>
      <a:lvl8pPr marL="3555911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8pPr>
      <a:lvl9pPr marL="4013100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1pPr>
      <a:lvl2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2pPr>
      <a:lvl3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3pPr>
      <a:lvl4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4pPr>
      <a:lvl5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5pPr>
      <a:lvl6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6pPr>
      <a:lvl7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7pPr>
      <a:lvl8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8pPr>
      <a:lvl9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826685" y="769938"/>
            <a:ext cx="9753601" cy="16684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805085" y="2438400"/>
            <a:ext cx="4775201" cy="441960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737602" y="5786965"/>
            <a:ext cx="1477325" cy="113877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>
              <a:defRPr sz="68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pPr defTabSz="914377"/>
            <a:fld id="{86CB4B4D-7CA3-9044-876B-883B54F8677D}" type="slidenum">
              <a:rPr/>
              <a:pPr defTabSz="914377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6367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med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1pPr>
      <a:lvl2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2pPr>
      <a:lvl3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3pPr>
      <a:lvl4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4pPr>
      <a:lvl5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5pPr>
      <a:lvl6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6pPr>
      <a:lvl7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7pPr>
      <a:lvl8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8pPr>
      <a:lvl9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9pPr>
    </p:titleStyle>
    <p:bodyStyle>
      <a:lvl1pPr marL="228594" marR="0" indent="-228594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1pPr>
      <a:lvl2pPr marL="723882" marR="0" indent="-266693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2pPr>
      <a:lvl3pPr marL="1234408" marR="0" indent="-32003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3pPr>
      <a:lvl4pPr marL="1727157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4pPr>
      <a:lvl5pPr marL="2184345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5pPr>
      <a:lvl6pPr marL="2641534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6pPr>
      <a:lvl7pPr marL="3098723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7pPr>
      <a:lvl8pPr marL="3555911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8pPr>
      <a:lvl9pPr marL="4013100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1pPr>
      <a:lvl2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2pPr>
      <a:lvl3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3pPr>
      <a:lvl4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4pPr>
      <a:lvl5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5pPr>
      <a:lvl6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6pPr>
      <a:lvl7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7pPr>
      <a:lvl8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8pPr>
      <a:lvl9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826685" y="769938"/>
            <a:ext cx="9753601" cy="16684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805085" y="2438400"/>
            <a:ext cx="4775201" cy="441960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737602" y="5786965"/>
            <a:ext cx="1477325" cy="113877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>
              <a:defRPr sz="68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pPr defTabSz="914377"/>
            <a:fld id="{86CB4B4D-7CA3-9044-876B-883B54F8677D}" type="slidenum">
              <a:rPr/>
              <a:pPr defTabSz="914377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566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</p:sldLayoutIdLst>
  <p:transition spd="med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1pPr>
      <a:lvl2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2pPr>
      <a:lvl3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3pPr>
      <a:lvl4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4pPr>
      <a:lvl5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5pPr>
      <a:lvl6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6pPr>
      <a:lvl7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7pPr>
      <a:lvl8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8pPr>
      <a:lvl9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"/>
          <a:ea typeface="Montserrat"/>
          <a:cs typeface="Montserrat"/>
          <a:sym typeface="Montserrat"/>
        </a:defRPr>
      </a:lvl9pPr>
    </p:titleStyle>
    <p:bodyStyle>
      <a:lvl1pPr marL="228594" marR="0" indent="-228594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1pPr>
      <a:lvl2pPr marL="723882" marR="0" indent="-266693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2pPr>
      <a:lvl3pPr marL="1234408" marR="0" indent="-32003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3pPr>
      <a:lvl4pPr marL="1727157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4pPr>
      <a:lvl5pPr marL="2184345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5pPr>
      <a:lvl6pPr marL="2641534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6pPr>
      <a:lvl7pPr marL="3098723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7pPr>
      <a:lvl8pPr marL="3555911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8pPr>
      <a:lvl9pPr marL="4013100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Montserrat Light"/>
          <a:ea typeface="Montserrat Light"/>
          <a:cs typeface="Montserrat Light"/>
          <a:sym typeface="Montserrat Light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1pPr>
      <a:lvl2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2pPr>
      <a:lvl3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3pPr>
      <a:lvl4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4pPr>
      <a:lvl5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5pPr>
      <a:lvl6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6pPr>
      <a:lvl7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7pPr>
      <a:lvl8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8pPr>
      <a:lvl9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 ExtraBol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8.png"/><Relationship Id="rId7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18.png"/><Relationship Id="rId3" Type="http://schemas.openxmlformats.org/officeDocument/2006/relationships/diagramData" Target="../diagrams/data1.xml"/><Relationship Id="rId21" Type="http://schemas.openxmlformats.org/officeDocument/2006/relationships/image" Target="../media/image14.png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chart" Target="../charts/chart1.xml"/><Relationship Id="rId16" Type="http://schemas.openxmlformats.org/officeDocument/2006/relationships/diagramColors" Target="../diagrams/colors3.xml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3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image" Target="../media/image17.png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image" Target="../media/image16.jpeg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12.jp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8.png"/><Relationship Id="rId7" Type="http://schemas.openxmlformats.org/officeDocument/2006/relationships/image" Target="../media/image1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5.png"/><Relationship Id="rId7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10" Type="http://schemas.openxmlformats.org/officeDocument/2006/relationships/image" Target="../media/image17.png"/><Relationship Id="rId4" Type="http://schemas.openxmlformats.org/officeDocument/2006/relationships/image" Target="../media/image18.png"/><Relationship Id="rId9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2.jp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Shape 439">
            <a:extLst>
              <a:ext uri="{FF2B5EF4-FFF2-40B4-BE49-F238E27FC236}">
                <a16:creationId xmlns:a16="http://schemas.microsoft.com/office/drawing/2014/main" xmlns="" id="{C9FC6590-B055-4A4B-9DC8-3429B6C786AA}"/>
              </a:ext>
            </a:extLst>
          </p:cNvPr>
          <p:cNvSpPr/>
          <p:nvPr/>
        </p:nvSpPr>
        <p:spPr>
          <a:xfrm>
            <a:off x="0" y="6565900"/>
            <a:ext cx="12192000" cy="0"/>
          </a:xfrm>
          <a:prstGeom prst="line">
            <a:avLst/>
          </a:prstGeom>
          <a:ln w="10160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defTabSz="914377">
              <a:defRPr/>
            </a:pPr>
            <a:endParaRPr sz="1900"/>
          </a:p>
        </p:txBody>
      </p:sp>
      <p:grpSp>
        <p:nvGrpSpPr>
          <p:cNvPr id="2" name="Grupo 1"/>
          <p:cNvGrpSpPr/>
          <p:nvPr/>
        </p:nvGrpSpPr>
        <p:grpSpPr>
          <a:xfrm>
            <a:off x="878732" y="206477"/>
            <a:ext cx="11010453" cy="6006321"/>
            <a:chOff x="-1583905" y="455859"/>
            <a:chExt cx="11010453" cy="6006321"/>
          </a:xfrm>
        </p:grpSpPr>
        <p:sp>
          <p:nvSpPr>
            <p:cNvPr id="432" name="Shape 432">
              <a:extLst>
                <a:ext uri="{FF2B5EF4-FFF2-40B4-BE49-F238E27FC236}">
                  <a16:creationId xmlns:a16="http://schemas.microsoft.com/office/drawing/2014/main" xmlns="" id="{BFB1ED93-DC7C-4EC3-B9CA-3607555ABA80}"/>
                </a:ext>
              </a:extLst>
            </p:cNvPr>
            <p:cNvSpPr/>
            <p:nvPr/>
          </p:nvSpPr>
          <p:spPr>
            <a:xfrm>
              <a:off x="-1583905" y="3993816"/>
              <a:ext cx="10968703" cy="246836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/>
            </a:extLst>
          </p:spPr>
          <p:txBody>
            <a:bodyPr wrap="none" lIns="45718" tIns="45718" rIns="45718" bIns="45718">
              <a:spAutoFit/>
            </a:bodyPr>
            <a:lstStyle>
              <a:lvl1pPr>
                <a:lnSpc>
                  <a:spcPct val="120000"/>
                </a:lnSpc>
                <a:defRPr sz="4100" cap="all">
                  <a:solidFill>
                    <a:srgbClr val="FFFFFF"/>
                  </a:solidFill>
                  <a:latin typeface="Europa Nuova Extra Bold MN"/>
                  <a:ea typeface="Europa Nuova Extra Bold MN"/>
                  <a:cs typeface="Europa Nuova Extra Bold MN"/>
                  <a:sym typeface="Europa Nuova Extra Bold MN"/>
                </a:defRPr>
              </a:lvl1pPr>
            </a:lstStyle>
            <a:p>
              <a:pPr algn="ctr" defTabSz="914377">
                <a:spcAft>
                  <a:spcPts val="2400"/>
                </a:spcAft>
                <a:defRPr/>
              </a:pPr>
              <a:r>
                <a:rPr lang="en-US" sz="3200" b="1" cap="none" dirty="0">
                  <a:solidFill>
                    <a:srgbClr val="B50700"/>
                  </a:solidFill>
                  <a:latin typeface="Arial" panose="020B0604020202020204" pitchFamily="34" charset="0"/>
                  <a:ea typeface="Roboto" pitchFamily="2" charset="0"/>
                  <a:cs typeface="Arial" panose="020B0604020202020204" pitchFamily="34" charset="0"/>
                </a:rPr>
                <a:t>The development of futsal in Portugal and at club level: </a:t>
              </a:r>
              <a:r>
                <a:rPr lang="en-US" sz="3200" b="1" cap="none" dirty="0" smtClean="0">
                  <a:solidFill>
                    <a:srgbClr val="B50700"/>
                  </a:solidFill>
                  <a:latin typeface="Arial" panose="020B0604020202020204" pitchFamily="34" charset="0"/>
                  <a:ea typeface="Roboto" pitchFamily="2" charset="0"/>
                  <a:cs typeface="Arial" panose="020B0604020202020204" pitchFamily="34" charset="0"/>
                </a:rPr>
                <a:t/>
              </a:r>
              <a:br>
                <a:rPr lang="en-US" sz="3200" b="1" cap="none" dirty="0" smtClean="0">
                  <a:solidFill>
                    <a:srgbClr val="B50700"/>
                  </a:solidFill>
                  <a:latin typeface="Arial" panose="020B0604020202020204" pitchFamily="34" charset="0"/>
                  <a:ea typeface="Roboto" pitchFamily="2" charset="0"/>
                  <a:cs typeface="Arial" panose="020B0604020202020204" pitchFamily="34" charset="0"/>
                </a:rPr>
              </a:br>
              <a:r>
                <a:rPr lang="en-US" sz="3200" b="1" cap="none" dirty="0" smtClean="0">
                  <a:solidFill>
                    <a:srgbClr val="B50700"/>
                  </a:solidFill>
                  <a:latin typeface="Arial" panose="020B0604020202020204" pitchFamily="34" charset="0"/>
                  <a:ea typeface="Roboto" pitchFamily="2" charset="0"/>
                  <a:cs typeface="Arial" panose="020B0604020202020204" pitchFamily="34" charset="0"/>
                </a:rPr>
                <a:t>the </a:t>
              </a:r>
              <a:r>
                <a:rPr lang="en-US" sz="3200" b="1" cap="none" dirty="0">
                  <a:solidFill>
                    <a:srgbClr val="B50700"/>
                  </a:solidFill>
                  <a:latin typeface="Arial" panose="020B0604020202020204" pitchFamily="34" charset="0"/>
                  <a:ea typeface="Roboto" pitchFamily="2" charset="0"/>
                  <a:cs typeface="Arial" panose="020B0604020202020204" pitchFamily="34" charset="0"/>
                </a:rPr>
                <a:t>case of SC </a:t>
              </a:r>
              <a:r>
                <a:rPr lang="en-US" sz="3200" b="1" cap="none" dirty="0" smtClean="0">
                  <a:solidFill>
                    <a:srgbClr val="B50700"/>
                  </a:solidFill>
                  <a:latin typeface="Arial" panose="020B0604020202020204" pitchFamily="34" charset="0"/>
                  <a:ea typeface="Roboto" pitchFamily="2" charset="0"/>
                  <a:cs typeface="Arial" panose="020B0604020202020204" pitchFamily="34" charset="0"/>
                </a:rPr>
                <a:t>Braga/AAUM</a:t>
              </a:r>
            </a:p>
            <a:p>
              <a:pPr algn="ctr" defTabSz="914377">
                <a:defRPr/>
              </a:pPr>
              <a:r>
                <a:rPr lang="pt-PT" sz="2600" b="1" cap="none" dirty="0" smtClean="0">
                  <a:solidFill>
                    <a:srgbClr val="000000"/>
                  </a:solidFill>
                  <a:latin typeface="Arial" panose="020B0604020202020204" pitchFamily="34" charset="0"/>
                  <a:ea typeface="Roboto" pitchFamily="2" charset="0"/>
                  <a:cs typeface="Arial" panose="020B0604020202020204" pitchFamily="34" charset="0"/>
                </a:rPr>
                <a:t>António Paisana</a:t>
              </a:r>
              <a:r>
                <a:rPr lang="pt-PT" sz="2600" cap="none" dirty="0">
                  <a:solidFill>
                    <a:srgbClr val="000000"/>
                  </a:solidFill>
                  <a:latin typeface="Arial" panose="020B0604020202020204" pitchFamily="34" charset="0"/>
                  <a:ea typeface="Roboto" pitchFamily="2" charset="0"/>
                  <a:cs typeface="Arial" panose="020B0604020202020204" pitchFamily="34" charset="0"/>
                </a:rPr>
                <a:t/>
              </a:r>
              <a:br>
                <a:rPr lang="pt-PT" sz="2600" cap="none" dirty="0">
                  <a:solidFill>
                    <a:srgbClr val="000000"/>
                  </a:solidFill>
                  <a:latin typeface="Arial" panose="020B0604020202020204" pitchFamily="34" charset="0"/>
                  <a:ea typeface="Roboto" pitchFamily="2" charset="0"/>
                  <a:cs typeface="Arial" panose="020B0604020202020204" pitchFamily="34" charset="0"/>
                </a:rPr>
              </a:br>
              <a:r>
                <a:rPr lang="pt-PT" sz="2000" cap="none" dirty="0">
                  <a:solidFill>
                    <a:srgbClr val="000000"/>
                  </a:solidFill>
                  <a:latin typeface="Arial" panose="020B0604020202020204" pitchFamily="34" charset="0"/>
                  <a:ea typeface="Roboto" pitchFamily="2" charset="0"/>
                  <a:cs typeface="Arial" panose="020B0604020202020204" pitchFamily="34" charset="0"/>
                </a:rPr>
                <a:t>SCB/AAUM </a:t>
              </a:r>
              <a:r>
                <a:rPr lang="pt-PT" sz="2000" cap="none" dirty="0" smtClean="0">
                  <a:solidFill>
                    <a:srgbClr val="000000"/>
                  </a:solidFill>
                  <a:latin typeface="Arial" panose="020B0604020202020204" pitchFamily="34" charset="0"/>
                  <a:ea typeface="Roboto" pitchFamily="2" charset="0"/>
                  <a:cs typeface="Arial" panose="020B0604020202020204" pitchFamily="34" charset="0"/>
                </a:rPr>
                <a:t>FUTSAL</a:t>
              </a:r>
              <a:endParaRPr lang="pt-PT" sz="2000" cap="none" dirty="0">
                <a:solidFill>
                  <a:srgbClr val="0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0250" name="Imagem 3">
              <a:extLst>
                <a:ext uri="{FF2B5EF4-FFF2-40B4-BE49-F238E27FC236}">
                  <a16:creationId xmlns:a16="http://schemas.microsoft.com/office/drawing/2014/main" xmlns="" id="{9D2D9405-4988-4E2E-9E75-3C533C8435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08935" y="455859"/>
              <a:ext cx="2817613" cy="2817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37" y="206477"/>
            <a:ext cx="3262745" cy="124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34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00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4363214" y="-4363211"/>
            <a:ext cx="3465573" cy="12192000"/>
          </a:xfrm>
          <a:prstGeom prst="rect">
            <a:avLst/>
          </a:prstGeom>
          <a:solidFill>
            <a:srgbClr val="80808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415637" y="243815"/>
            <a:ext cx="11635192" cy="297004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lvl="0">
              <a:spcAft>
                <a:spcPts val="1800"/>
              </a:spcAft>
            </a:pPr>
            <a:r>
              <a:rPr lang="pt-PT" sz="2400" b="1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A case </a:t>
            </a:r>
            <a:r>
              <a:rPr lang="pt-PT" sz="2400" b="1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study</a:t>
            </a:r>
            <a:r>
              <a:rPr lang="pt-PT" sz="2400" b="1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</a:t>
            </a:r>
            <a:r>
              <a:rPr lang="pt-PT" sz="2400" b="1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analysis</a:t>
            </a:r>
            <a:r>
              <a:rPr lang="pt-PT" sz="24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…</a:t>
            </a:r>
          </a:p>
          <a:p>
            <a:pPr lvl="0" algn="just">
              <a:spcAft>
                <a:spcPts val="1200"/>
              </a:spcAft>
            </a:pPr>
            <a:r>
              <a:rPr lang="en-US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…</a:t>
            </a: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case studies, like experiments, are generalizable to theoretical propositions and not to populations or </a:t>
            </a:r>
            <a:r>
              <a:rPr lang="en-US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universes</a:t>
            </a:r>
          </a:p>
          <a:p>
            <a:pPr lvl="0" algn="just">
              <a:spcAft>
                <a:spcPts val="1200"/>
              </a:spcAft>
            </a:pPr>
            <a:r>
              <a:rPr lang="en-US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…</a:t>
            </a: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a case study, like the experiment, does not represent a "sample," and the investigator's goal is to expand and generalize theories (analytic generalization) and not </a:t>
            </a:r>
            <a:r>
              <a:rPr lang="en-US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to enumerate </a:t>
            </a: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frequencies (statistical generalization</a:t>
            </a:r>
            <a:r>
              <a:rPr lang="en-US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) </a:t>
            </a:r>
            <a:endParaRPr lang="en-US" dirty="0">
              <a:solidFill>
                <a:srgbClr val="FFFFFF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  <a:p>
            <a:pPr lvl="0" algn="just">
              <a:spcAft>
                <a:spcPts val="1200"/>
              </a:spcAft>
            </a:pPr>
            <a:r>
              <a:rPr lang="en-US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…linking </a:t>
            </a: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data to </a:t>
            </a:r>
            <a:r>
              <a:rPr lang="en-US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propositions</a:t>
            </a:r>
          </a:p>
          <a:p>
            <a:pPr lvl="0" algn="just">
              <a:spcAft>
                <a:spcPts val="1200"/>
              </a:spcAft>
            </a:pPr>
            <a:r>
              <a:rPr lang="en-US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…</a:t>
            </a: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other analytic techniques include explanation-building…</a:t>
            </a:r>
          </a:p>
          <a:p>
            <a:pPr lvl="0">
              <a:spcAft>
                <a:spcPts val="1200"/>
              </a:spcAft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(YIN, 1984) </a:t>
            </a:r>
            <a:endParaRPr lang="pt-PT" dirty="0">
              <a:solidFill>
                <a:srgbClr val="FFFFFF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302922" y="4041648"/>
            <a:ext cx="10220042" cy="2159033"/>
            <a:chOff x="1302922" y="4041648"/>
            <a:chExt cx="10220042" cy="2159033"/>
          </a:xfrm>
        </p:grpSpPr>
        <p:pic>
          <p:nvPicPr>
            <p:cNvPr id="14" name="Picture 5" descr="https://upload.wikimedia.org/wikipedia/de/thumb/f/f3/Sporting_Clube_de_Braga.svg/872px-Sporting_Clube_de_Braga.svg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2922" y="4041648"/>
              <a:ext cx="1838874" cy="2159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C:\Users\Bosch\Desktop\SC BragaAAUMFutsal\SC BragaAAUM 2015_2016\AAUM 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4820" y="4097023"/>
              <a:ext cx="3438144" cy="1938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4" name="Picture 2" descr="Universidade do Minho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7" t="13248" r="6004" b="15635"/>
            <a:stretch/>
          </p:blipFill>
          <p:spPr bwMode="auto">
            <a:xfrm>
              <a:off x="4629151" y="4152899"/>
              <a:ext cx="2438399" cy="1956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38125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1003526" y="5675096"/>
            <a:ext cx="10391425" cy="1024485"/>
            <a:chOff x="-28042" y="5356133"/>
            <a:chExt cx="13651018" cy="1345846"/>
          </a:xfrm>
        </p:grpSpPr>
        <p:pic>
          <p:nvPicPr>
            <p:cNvPr id="9218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363744"/>
              <a:ext cx="1322163" cy="1322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0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799993" y="5356133"/>
              <a:ext cx="1089218" cy="13133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1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7416" y="5363744"/>
              <a:ext cx="1178602" cy="1300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2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690698" y="5356133"/>
              <a:ext cx="1445636" cy="1345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4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17816" y="5442395"/>
              <a:ext cx="2305160" cy="1100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Shape 306"/>
          <p:cNvSpPr/>
          <p:nvPr/>
        </p:nvSpPr>
        <p:spPr>
          <a:xfrm rot="5400000">
            <a:off x="5210665" y="-5219696"/>
            <a:ext cx="1752600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" name="Shape 306"/>
          <p:cNvSpPr/>
          <p:nvPr/>
        </p:nvSpPr>
        <p:spPr>
          <a:xfrm rot="5400000">
            <a:off x="4256534" y="-2503927"/>
            <a:ext cx="3678936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777232" y="208386"/>
            <a:ext cx="1329197" cy="2977570"/>
            <a:chOff x="10777232" y="208386"/>
            <a:chExt cx="1329197" cy="2977570"/>
          </a:xfrm>
        </p:grpSpPr>
        <p:pic>
          <p:nvPicPr>
            <p:cNvPr id="15" name="Imagem 3">
              <a:extLst>
                <a:ext uri="{FF2B5EF4-FFF2-40B4-BE49-F238E27FC236}">
                  <a16:creationId xmlns:a16="http://schemas.microsoft.com/office/drawing/2014/main" xmlns="" id="{9D2D9405-4988-4E2E-9E75-3C533C8435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77232" y="1856759"/>
              <a:ext cx="1329197" cy="1329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10786757" y="208386"/>
              <a:ext cx="1273537" cy="610381"/>
            </a:xfrm>
            <a:prstGeom prst="rect">
              <a:avLst/>
            </a:prstGeom>
          </p:spPr>
        </p:pic>
      </p:grp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1745671" y="176330"/>
            <a:ext cx="10033196" cy="5216809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lvl="0">
              <a:spcAft>
                <a:spcPts val="600"/>
              </a:spcAft>
            </a:pPr>
            <a:r>
              <a:rPr lang="pt-PT" sz="24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1. </a:t>
            </a:r>
            <a:r>
              <a:rPr lang="pt-PT" sz="2400" b="1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Futsal </a:t>
            </a:r>
            <a:r>
              <a:rPr lang="pt-PT" sz="2400" b="1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in </a:t>
            </a:r>
            <a:r>
              <a:rPr lang="pt-PT" sz="2400" b="1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Portugal</a:t>
            </a:r>
          </a:p>
          <a:p>
            <a:pPr lvl="2">
              <a:spcAft>
                <a:spcPts val="600"/>
              </a:spcAft>
              <a:tabLst>
                <a:tab pos="357188" algn="l"/>
              </a:tabLst>
            </a:pP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	1.1. </a:t>
            </a:r>
            <a:r>
              <a:rPr lang="pt-PT" sz="2000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Overview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/>
            </a:r>
            <a:b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</a:b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	1.2. </a:t>
            </a:r>
            <a:r>
              <a:rPr lang="pt-PT" sz="2000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Strategic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</a:t>
            </a:r>
            <a:r>
              <a:rPr lang="pt-PT" sz="2000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Plan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– </a:t>
            </a: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NSP 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Futsal</a:t>
            </a:r>
          </a:p>
          <a:p>
            <a:pPr lvl="2">
              <a:spcAft>
                <a:spcPts val="1200"/>
              </a:spcAft>
              <a:tabLst>
                <a:tab pos="357188" algn="l"/>
              </a:tabLst>
            </a:pP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	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1.3. Project: </a:t>
            </a: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+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Futsal </a:t>
            </a:r>
          </a:p>
          <a:p>
            <a:pPr lvl="0">
              <a:spcAft>
                <a:spcPts val="600"/>
              </a:spcAft>
            </a:pPr>
            <a:r>
              <a:rPr lang="pt-PT" sz="24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2. </a:t>
            </a:r>
            <a:r>
              <a:rPr lang="pt-PT" sz="2400" b="1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Futsal </a:t>
            </a:r>
            <a:r>
              <a:rPr lang="pt-PT" sz="2400" b="1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at</a:t>
            </a:r>
            <a:r>
              <a:rPr lang="pt-PT" sz="2400" b="1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SC Braga/</a:t>
            </a:r>
            <a:r>
              <a:rPr lang="pt-PT" sz="2400" b="1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AAUMinho</a:t>
            </a:r>
            <a:endParaRPr lang="pt-PT" sz="2400" b="1" dirty="0" smtClean="0">
              <a:solidFill>
                <a:srgbClr val="FFFFFF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  <a:p>
            <a:pPr lvl="0">
              <a:spcAft>
                <a:spcPts val="600"/>
              </a:spcAft>
              <a:tabLst>
                <a:tab pos="357188" algn="l"/>
              </a:tabLst>
            </a:pP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	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2.1.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</a:t>
            </a: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case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of</a:t>
            </a: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AAUM (1994/2007)</a:t>
            </a:r>
          </a:p>
          <a:p>
            <a:pPr lvl="0">
              <a:spcAft>
                <a:spcPts val="600"/>
              </a:spcAft>
              <a:tabLst>
                <a:tab pos="357188" algn="l"/>
              </a:tabLst>
            </a:pP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	2.2.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</a:t>
            </a: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case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of</a:t>
            </a: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SC Braga (2005/2007)</a:t>
            </a:r>
          </a:p>
          <a:p>
            <a:pPr lvl="0">
              <a:spcAft>
                <a:spcPts val="600"/>
              </a:spcAft>
              <a:tabLst>
                <a:tab pos="357188" algn="l"/>
              </a:tabLst>
            </a:pP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	2.3.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</a:t>
            </a: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case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of</a:t>
            </a: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SC Braga/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AAUMinho</a:t>
            </a: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(2007/2017)</a:t>
            </a:r>
          </a:p>
          <a:p>
            <a:pPr lvl="0">
              <a:spcAft>
                <a:spcPts val="600"/>
              </a:spcAft>
            </a:pP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	2.3.1.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</a:t>
            </a:r>
            <a:r>
              <a:rPr lang="pt-PT" sz="2000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he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</a:t>
            </a:r>
            <a:r>
              <a:rPr lang="pt-PT" sz="2000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protocols</a:t>
            </a:r>
            <a:endParaRPr lang="pt-PT" sz="2000" dirty="0">
              <a:solidFill>
                <a:srgbClr val="FFFFFF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	2.3.2. </a:t>
            </a:r>
            <a:r>
              <a:rPr lang="pt-PT" sz="2000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stakeholders</a:t>
            </a:r>
            <a:endParaRPr lang="pt-PT" sz="2000" dirty="0">
              <a:solidFill>
                <a:srgbClr val="FFFFFF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	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2.3.3.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</a:t>
            </a:r>
            <a:r>
              <a:rPr lang="pt-PT" sz="2000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he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organization</a:t>
            </a:r>
            <a:endParaRPr lang="pt-PT" sz="2000" dirty="0">
              <a:solidFill>
                <a:srgbClr val="FFFFFF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	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2.3.4. </a:t>
            </a: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C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lub </a:t>
            </a:r>
            <a:r>
              <a:rPr lang="pt-PT" sz="2000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statistics</a:t>
            </a:r>
            <a:endParaRPr lang="pt-PT" sz="2000" dirty="0">
              <a:solidFill>
                <a:srgbClr val="FFFFFF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	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2.3.5. </a:t>
            </a:r>
            <a:r>
              <a:rPr lang="pt-PT" sz="2000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Key</a:t>
            </a:r>
            <a:r>
              <a:rPr lang="pt-PT" sz="20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factors</a:t>
            </a: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of</a:t>
            </a:r>
            <a:r>
              <a:rPr lang="pt-PT" sz="20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</a:t>
            </a:r>
            <a:r>
              <a:rPr lang="pt-PT" sz="2000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success</a:t>
            </a:r>
            <a:endParaRPr lang="pt-PT" sz="2000" dirty="0">
              <a:solidFill>
                <a:srgbClr val="FFFFFF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1257" y="7"/>
            <a:ext cx="769437" cy="543153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4400" b="0" i="0" u="none" strike="noStrike" cap="none" spc="1500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INDEX</a:t>
            </a:r>
            <a:endParaRPr kumimoji="0" lang="pt-PT" sz="4400" b="0" i="0" u="none" strike="noStrike" cap="none" spc="1500" normalizeH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99408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706904" y="-3053558"/>
            <a:ext cx="5431538" cy="11538654"/>
          </a:xfrm>
          <a:prstGeom prst="rect">
            <a:avLst/>
          </a:prstGeom>
          <a:solidFill>
            <a:srgbClr val="D96B21"/>
          </a:solidFill>
          <a:ln w="12700">
            <a:noFill/>
            <a:miter lim="400000"/>
          </a:ln>
        </p:spPr>
        <p:txBody>
          <a:bodyPr vert="vert270" lIns="45718" tIns="45718" rIns="45718" bIns="45718" anchor="ctr"/>
          <a:lstStyle/>
          <a:p>
            <a:pPr marL="712788" indent="-355600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GB" dirty="0" smtClean="0">
              <a:solidFill>
                <a:srgbClr val="FFFFFF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  <a:p>
            <a:pPr marL="712788" indent="-3556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Portuguese League, presently 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called </a:t>
            </a:r>
            <a:r>
              <a:rPr lang="en-GB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SportZone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League, was created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in 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/>
            </a:r>
            <a:b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</a:b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1990 and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comprises 14 teams. </a:t>
            </a:r>
          </a:p>
          <a:p>
            <a:pPr marL="712788" lvl="0" indent="-3556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 teams that finish in 13th and 14th are automatically relegated to the 2nd division. </a:t>
            </a:r>
          </a:p>
          <a:p>
            <a:pPr marL="712788" lvl="0" indent="-3556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first eight teams play a play off and the winners, up to the final, are those that win 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two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games. 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/>
            </a:r>
            <a:b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</a:b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final is played</a:t>
            </a:r>
            <a:r>
              <a:rPr lang="pt-PT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out </a:t>
            </a:r>
            <a:r>
              <a:rPr lang="pt-PT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of</a:t>
            </a:r>
            <a:r>
              <a:rPr lang="pt-PT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5 games. </a:t>
            </a:r>
          </a:p>
          <a:p>
            <a:pPr marL="712788" lvl="0" indent="-3556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PT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</a:t>
            </a:r>
            <a:r>
              <a:rPr lang="pt-PT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finalists </a:t>
            </a:r>
            <a:r>
              <a:rPr lang="pt-PT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qualifying for </a:t>
            </a:r>
            <a:r>
              <a:rPr lang="pt-PT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</a:t>
            </a:r>
            <a:r>
              <a:rPr lang="pt-PT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UEFA Futsal Cup. </a:t>
            </a:r>
            <a:endParaRPr lang="en-GB" dirty="0">
              <a:solidFill>
                <a:srgbClr val="FFFFFF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  <a:p>
            <a:pPr marL="712788" lvl="0" indent="-3556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 Portuguese League was, at the end of the last season, considered the 3rd best in the 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UEFA rankings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, 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/>
            </a:r>
            <a:b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</a:b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behind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 Spanish and Russian leagues. </a:t>
            </a:r>
            <a:endParaRPr lang="pt-PT" dirty="0">
              <a:solidFill>
                <a:srgbClr val="FFFFFF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  <a:p>
            <a:pPr marL="712788" lvl="0" indent="-3556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In 6 of the last 8 editions a Portuguese Club played the final four tournament of the UEFA Futsal Cup. 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/>
            </a:r>
            <a:b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</a:br>
            <a:r>
              <a:rPr lang="en-GB" dirty="0" err="1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Benfica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won the 2009/10 edition and Sporting 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CP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was last year’s defeated finalist.  </a:t>
            </a:r>
          </a:p>
          <a:p>
            <a:pPr marL="712788" lvl="0" indent="-3556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The 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2017/18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tournament 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will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include two Portuguese teams – Sporting Lisbon and </a:t>
            </a: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/>
            </a:r>
            <a:b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</a:br>
            <a:r>
              <a:rPr lang="en-GB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SC 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Braga/</a:t>
            </a:r>
            <a:r>
              <a:rPr lang="en-GB" dirty="0" err="1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AAUMinho</a:t>
            </a:r>
            <a:r>
              <a:rPr lang="en-GB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.</a:t>
            </a:r>
            <a:endParaRPr lang="pt-PT" dirty="0">
              <a:solidFill>
                <a:srgbClr val="FFFFFF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</p:txBody>
      </p:sp>
      <p:grpSp>
        <p:nvGrpSpPr>
          <p:cNvPr id="12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13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18" name="Imagem 15"/>
            <p:cNvPicPr>
              <a:picLocks noChangeAspect="1"/>
            </p:cNvPicPr>
            <p:nvPr/>
          </p:nvPicPr>
          <p:blipFill rotWithShape="1"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838962" y="87978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pt-PT" sz="2800" b="1" kern="0" dirty="0" smtClean="0">
                <a:solidFill>
                  <a:schemeClr val="bg1"/>
                </a:solidFill>
                <a:latin typeface="Calibri"/>
              </a:rPr>
              <a:t>OVERVIEW</a:t>
            </a:r>
            <a:endParaRPr lang="pt-PT" sz="2800" b="1" kern="0" dirty="0">
              <a:solidFill>
                <a:schemeClr val="bg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77322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75386" y="-3384419"/>
            <a:ext cx="5423158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1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pic>
        <p:nvPicPr>
          <p:cNvPr id="14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830" y="1517904"/>
            <a:ext cx="4873422" cy="3110060"/>
          </a:xfrm>
          <a:prstGeom prst="rect">
            <a:avLst/>
          </a:prstGeom>
        </p:spPr>
      </p:pic>
      <p:sp>
        <p:nvSpPr>
          <p:cNvPr id="17" name="Marcador de Posição de Conteúdo 3"/>
          <p:cNvSpPr txBox="1">
            <a:spLocks/>
          </p:cNvSpPr>
          <p:nvPr/>
        </p:nvSpPr>
        <p:spPr>
          <a:xfrm>
            <a:off x="844048" y="1498886"/>
            <a:ext cx="5852569" cy="31846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just" defTabSz="6858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Design a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strategic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development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plan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for Futsal in Portugal (NSP – FUTSAL) </a:t>
            </a:r>
          </a:p>
          <a:p>
            <a:pPr marL="0" marR="0" lvl="0" indent="0" algn="r" defTabSz="6858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Fernando Gomes,  </a:t>
            </a:r>
            <a:r>
              <a:rPr kumimoji="0" lang="pt-PT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President</a:t>
            </a:r>
            <a:r>
              <a:rPr kumimoji="0" lang="pt-PT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pt-PT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FPF, </a:t>
            </a:r>
            <a:r>
              <a:rPr kumimoji="0" lang="pt-PT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November</a:t>
            </a:r>
            <a:r>
              <a:rPr kumimoji="0" lang="pt-PT" sz="1200" b="0" i="1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2011</a:t>
            </a:r>
          </a:p>
          <a:p>
            <a:pPr marL="457200" marR="0" lvl="0" indent="-457200" algn="just" defTabSz="6858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Vision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2015, Futsal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will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become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most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practised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indoors sport in Portugal</a:t>
            </a:r>
          </a:p>
          <a:p>
            <a:pPr marL="0" marR="0" lvl="0" indent="0" algn="r" defTabSz="6858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Fernando Gomes, </a:t>
            </a:r>
            <a:r>
              <a:rPr kumimoji="0" lang="pt-PT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Lisbon</a:t>
            </a:r>
            <a:r>
              <a:rPr kumimoji="0" lang="pt-PT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 7th </a:t>
            </a:r>
            <a:r>
              <a:rPr kumimoji="0" lang="pt-PT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December</a:t>
            </a:r>
            <a:r>
              <a:rPr kumimoji="0" lang="pt-PT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2011 (</a:t>
            </a:r>
            <a:r>
              <a:rPr kumimoji="0" lang="en-GB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inauguration</a:t>
            </a:r>
            <a:r>
              <a:rPr kumimoji="0" lang="pt-PT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speech</a:t>
            </a:r>
            <a:r>
              <a:rPr kumimoji="0" lang="pt-PT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pt-PT" sz="12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Starting</a:t>
            </a:r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 </a:t>
            </a:r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point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7" name="Imagem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8" name="Imagem 15"/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grpSp>
        <p:nvGrpSpPr>
          <p:cNvPr id="19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29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379199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80230" y="-3380227"/>
            <a:ext cx="5431542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vert="vert270" lIns="45718" tIns="45718" rIns="45718" bIns="45718" anchor="ctr"/>
          <a:lstStyle/>
          <a:p>
            <a:pPr marL="285750" lvl="0" indent="-285750" hangingPunct="1">
              <a:buFont typeface="Arial" panose="020B0604020202020204" pitchFamily="34" charset="0"/>
              <a:buChar char="•"/>
            </a:pPr>
            <a:endParaRPr lang="en-US" sz="2000" b="1" kern="1200" dirty="0" smtClean="0">
              <a:solidFill>
                <a:schemeClr val="bg1"/>
              </a:solidFill>
              <a:latin typeface="Calibri"/>
            </a:endParaRPr>
          </a:p>
          <a:p>
            <a:pPr marL="285750" lvl="0" indent="-285750" hangingPunct="1">
              <a:buFont typeface="Arial" panose="020B0604020202020204" pitchFamily="34" charset="0"/>
              <a:buChar char="•"/>
            </a:pPr>
            <a:endParaRPr lang="en-US" sz="2000" b="1" kern="1200" dirty="0" smtClean="0">
              <a:solidFill>
                <a:schemeClr val="bg1"/>
              </a:solidFill>
              <a:latin typeface="Calibri"/>
            </a:endParaRPr>
          </a:p>
          <a:p>
            <a:pPr marL="285750" lvl="0" indent="-285750" hangingPunct="1">
              <a:buFont typeface="Arial" panose="020B0604020202020204" pitchFamily="34" charset="0"/>
              <a:buChar char="•"/>
            </a:pPr>
            <a:endParaRPr lang="en-US" sz="1400" kern="1200" dirty="0" smtClean="0">
              <a:solidFill>
                <a:schemeClr val="bg1"/>
              </a:solidFill>
              <a:latin typeface="Calibri"/>
            </a:endParaRPr>
          </a:p>
          <a:p>
            <a:pPr marL="1162050" lvl="0" indent="-357188" hangingPunct="1">
              <a:buFont typeface="Arial" panose="020B0604020202020204" pitchFamily="34" charset="0"/>
              <a:buChar char="•"/>
            </a:pPr>
            <a:r>
              <a:rPr lang="en-US" sz="2400" i="1" kern="1200" dirty="0" smtClean="0">
                <a:solidFill>
                  <a:schemeClr val="bg1"/>
                </a:solidFill>
                <a:latin typeface="Calibri"/>
              </a:rPr>
              <a:t>Increase </a:t>
            </a:r>
            <a:r>
              <a:rPr lang="en-US" sz="2400" i="1" kern="1200" dirty="0">
                <a:solidFill>
                  <a:schemeClr val="bg1"/>
                </a:solidFill>
                <a:latin typeface="Calibri"/>
              </a:rPr>
              <a:t>number of registered players of all age groups </a:t>
            </a:r>
            <a:r>
              <a:rPr lang="en-US" sz="2400" i="1" kern="1200" dirty="0" smtClean="0">
                <a:solidFill>
                  <a:schemeClr val="bg1"/>
                </a:solidFill>
                <a:latin typeface="Calibri"/>
              </a:rPr>
              <a:t/>
            </a:r>
            <a:br>
              <a:rPr lang="en-US" sz="2400" i="1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400" i="1" kern="1200" dirty="0" smtClean="0">
                <a:solidFill>
                  <a:schemeClr val="bg1"/>
                </a:solidFill>
                <a:latin typeface="Calibri"/>
              </a:rPr>
              <a:t>-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primary 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schools test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cases</a:t>
            </a:r>
            <a:br>
              <a:rPr lang="en-US" sz="2000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- universities 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– include calendar of university competitions in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FPF ones</a:t>
            </a:r>
            <a:br>
              <a:rPr lang="en-US" sz="2000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- reduce 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costs of competing of selected age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groups</a:t>
            </a:r>
            <a:br>
              <a:rPr lang="en-US" sz="2000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- incentives 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for female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enrollment</a:t>
            </a:r>
            <a:endParaRPr lang="en-US" sz="2000" kern="1200" dirty="0">
              <a:solidFill>
                <a:schemeClr val="bg1"/>
              </a:solidFill>
              <a:latin typeface="Calibri"/>
            </a:endParaRPr>
          </a:p>
          <a:p>
            <a:pPr lvl="0" hangingPunct="1"/>
            <a:endParaRPr lang="en-US" sz="2400" kern="1200" dirty="0">
              <a:solidFill>
                <a:schemeClr val="bg1"/>
              </a:solidFill>
              <a:latin typeface="Calibri"/>
            </a:endParaRPr>
          </a:p>
          <a:p>
            <a:pPr marL="1162050" lvl="0" indent="-357188" hangingPunct="1">
              <a:buFont typeface="Arial" panose="020B0604020202020204" pitchFamily="34" charset="0"/>
              <a:buChar char="•"/>
            </a:pPr>
            <a:r>
              <a:rPr lang="en-US" sz="2400" i="1" kern="1200" dirty="0">
                <a:solidFill>
                  <a:schemeClr val="bg1"/>
                </a:solidFill>
                <a:latin typeface="Calibri"/>
              </a:rPr>
              <a:t>Build a coherent and balanced structure and organization </a:t>
            </a:r>
            <a:r>
              <a:rPr lang="en-US" sz="2400" i="1" kern="1200" dirty="0" smtClean="0">
                <a:solidFill>
                  <a:schemeClr val="bg1"/>
                </a:solidFill>
                <a:latin typeface="Calibri"/>
              </a:rPr>
              <a:t/>
            </a:r>
            <a:br>
              <a:rPr lang="en-US" sz="2400" i="1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400" i="1" kern="1200" dirty="0" smtClean="0">
                <a:solidFill>
                  <a:schemeClr val="bg1"/>
                </a:solidFill>
                <a:latin typeface="Calibri"/>
              </a:rPr>
              <a:t>-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flexibility and growth promotion: 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new communication technologies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FPF, DFPF, Clubs</a:t>
            </a:r>
            <a:br>
              <a:rPr lang="en-US" sz="2000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- create 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new competitions and increase competitiveness in all (reduce number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of teams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)  </a:t>
            </a: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6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5 </a:t>
            </a:r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strategic</a:t>
            </a:r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 axes/</a:t>
            </a:r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pillars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8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3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4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grpSp>
        <p:nvGrpSpPr>
          <p:cNvPr id="19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20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TextBox 34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31376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80230" y="-3380227"/>
            <a:ext cx="5431542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vert="vert270" lIns="45718" tIns="45718" rIns="45718" bIns="45718" anchor="ctr"/>
          <a:lstStyle/>
          <a:p>
            <a:pPr marL="1344613" lvl="0" indent="-449263" hangingPunct="1">
              <a:buFont typeface="Arial" panose="020B0604020202020204" pitchFamily="34" charset="0"/>
              <a:buChar char="•"/>
            </a:pPr>
            <a:endParaRPr lang="en-US" sz="2400" i="1" kern="1200" dirty="0" smtClean="0">
              <a:solidFill>
                <a:schemeClr val="bg1"/>
              </a:solidFill>
              <a:latin typeface="Calibri"/>
            </a:endParaRPr>
          </a:p>
          <a:p>
            <a:pPr marL="1162050" lvl="0" indent="-357188" hangingPunct="1">
              <a:buFont typeface="Arial" panose="020B0604020202020204" pitchFamily="34" charset="0"/>
              <a:buChar char="•"/>
            </a:pPr>
            <a:r>
              <a:rPr lang="en-US" sz="2400" i="1" kern="1200" dirty="0">
                <a:solidFill>
                  <a:schemeClr val="bg1"/>
                </a:solidFill>
                <a:latin typeface="Calibri"/>
              </a:rPr>
              <a:t>Training of all human resources involved</a:t>
            </a:r>
            <a:br>
              <a:rPr lang="en-US" sz="2400" i="1" kern="1200" dirty="0">
                <a:solidFill>
                  <a:schemeClr val="bg1"/>
                </a:solidFill>
                <a:latin typeface="Calibri"/>
              </a:rPr>
            </a:br>
            <a:r>
              <a:rPr lang="en-US" sz="2000" i="1" kern="1200" dirty="0" smtClean="0">
                <a:solidFill>
                  <a:schemeClr val="bg1"/>
                </a:solidFill>
                <a:latin typeface="Calibri"/>
              </a:rPr>
              <a:t>-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players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, coaches, referees, officials (more quality of final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product)</a:t>
            </a:r>
            <a:br>
              <a:rPr lang="en-US" sz="2000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- design 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universal principles of play and fundamental skills for each development stage of a futsal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player</a:t>
            </a:r>
            <a:br>
              <a:rPr lang="en-US" sz="2000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- allow 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two extra players U-20 team bench LSZ/D2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teams</a:t>
            </a:r>
            <a:br>
              <a:rPr lang="en-US" sz="2000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- organize 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professional qualification courses for coaches and for recruiting referees </a:t>
            </a:r>
            <a:endParaRPr lang="en-US" sz="2000" kern="1200" dirty="0" smtClean="0">
              <a:solidFill>
                <a:schemeClr val="bg1"/>
              </a:solidFill>
              <a:latin typeface="Calibri"/>
            </a:endParaRPr>
          </a:p>
          <a:p>
            <a:pPr marL="1162050" lvl="0" indent="-357188" hangingPunct="1">
              <a:buFont typeface="Arial" panose="020B0604020202020204" pitchFamily="34" charset="0"/>
              <a:buChar char="•"/>
            </a:pPr>
            <a:endParaRPr lang="en-US" sz="2000" kern="1200" dirty="0">
              <a:solidFill>
                <a:schemeClr val="bg1"/>
              </a:solidFill>
              <a:latin typeface="Calibri"/>
            </a:endParaRPr>
          </a:p>
          <a:p>
            <a:pPr marL="1162050" lvl="0" indent="-357188" hangingPunct="1">
              <a:buFont typeface="Arial" panose="020B0604020202020204" pitchFamily="34" charset="0"/>
              <a:buChar char="•"/>
            </a:pPr>
            <a:r>
              <a:rPr lang="en-US" sz="2400" i="1" kern="1200" dirty="0" smtClean="0">
                <a:solidFill>
                  <a:schemeClr val="bg1"/>
                </a:solidFill>
                <a:latin typeface="Calibri"/>
              </a:rPr>
              <a:t>Management</a:t>
            </a:r>
            <a:br>
              <a:rPr lang="en-US" sz="2400" i="1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000" i="1" kern="1200" dirty="0" smtClean="0">
                <a:solidFill>
                  <a:schemeClr val="bg1"/>
                </a:solidFill>
                <a:latin typeface="Calibri"/>
              </a:rPr>
              <a:t>-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better 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qualified to attract financial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resources</a:t>
            </a:r>
            <a:br>
              <a:rPr lang="en-US" sz="2000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- begin </a:t>
            </a:r>
            <a:r>
              <a:rPr lang="en-US" sz="2000" kern="1200" dirty="0">
                <a:solidFill>
                  <a:schemeClr val="bg1"/>
                </a:solidFill>
                <a:latin typeface="Calibri"/>
              </a:rPr>
              <a:t>quality certification processes: clubs and </a:t>
            </a: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FPF, DFPF</a:t>
            </a:r>
          </a:p>
          <a:p>
            <a:pPr marL="1162050" lvl="0" indent="-357188" hangingPunct="1">
              <a:buFont typeface="Arial" panose="020B0604020202020204" pitchFamily="34" charset="0"/>
              <a:buChar char="•"/>
            </a:pPr>
            <a:endParaRPr lang="en-US" sz="2000" kern="1200" dirty="0">
              <a:solidFill>
                <a:schemeClr val="bg1"/>
              </a:solidFill>
              <a:latin typeface="Calibri"/>
            </a:endParaRPr>
          </a:p>
          <a:p>
            <a:pPr marL="1162050" lvl="0" indent="-357188" hangingPunct="1">
              <a:buFont typeface="Arial" panose="020B0604020202020204" pitchFamily="34" charset="0"/>
              <a:buChar char="•"/>
            </a:pPr>
            <a:r>
              <a:rPr lang="en-US" sz="2400" i="1" kern="1200" dirty="0" smtClean="0">
                <a:solidFill>
                  <a:schemeClr val="bg1"/>
                </a:solidFill>
                <a:latin typeface="Calibri"/>
              </a:rPr>
              <a:t>Communication</a:t>
            </a:r>
            <a:br>
              <a:rPr lang="en-US" sz="2400" i="1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- create internal/external communication plan</a:t>
            </a:r>
            <a:br>
              <a:rPr lang="en-US" sz="2000" kern="1200" dirty="0" smtClean="0">
                <a:solidFill>
                  <a:schemeClr val="bg1"/>
                </a:solidFill>
                <a:latin typeface="Calibri"/>
              </a:rPr>
            </a:br>
            <a:r>
              <a:rPr lang="en-US" sz="2000" kern="1200" dirty="0" smtClean="0">
                <a:solidFill>
                  <a:schemeClr val="bg1"/>
                </a:solidFill>
                <a:latin typeface="Calibri"/>
              </a:rPr>
              <a:t>- </a:t>
            </a:r>
            <a:r>
              <a:rPr lang="pt-PT" sz="2000" kern="1200" dirty="0" smtClean="0">
                <a:solidFill>
                  <a:schemeClr val="bg1"/>
                </a:solidFill>
                <a:latin typeface="Calibri"/>
              </a:rPr>
              <a:t>promocional DVD</a:t>
            </a:r>
            <a:endParaRPr lang="en-US" sz="2000" kern="120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4" name="Imagem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5" name="Imagem 15"/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grpSp>
        <p:nvGrpSpPr>
          <p:cNvPr id="14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15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TextBox 29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988034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79617" y="-3380841"/>
            <a:ext cx="5432767" cy="12192000"/>
          </a:xfrm>
          <a:prstGeom prst="rect">
            <a:avLst/>
          </a:prstGeom>
          <a:solidFill>
            <a:srgbClr val="D96B21"/>
          </a:solidFill>
          <a:ln w="12700">
            <a:solidFill>
              <a:srgbClr val="D96B21"/>
            </a:solidFill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806649" y="1218658"/>
            <a:ext cx="5184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000" b="1" kern="1200" dirty="0" smtClean="0">
                <a:solidFill>
                  <a:prstClr val="black"/>
                </a:solidFill>
                <a:latin typeface="Calibri"/>
              </a:rPr>
              <a:t>TOTAL NUMBER OF AFFILIATES</a:t>
            </a:r>
            <a:endParaRPr lang="pt-PT" sz="2000" kern="12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Marcador de Posição de Conteúdo 3"/>
          <p:cNvSpPr txBox="1">
            <a:spLocks/>
          </p:cNvSpPr>
          <p:nvPr/>
        </p:nvSpPr>
        <p:spPr>
          <a:xfrm>
            <a:off x="1056643" y="1423455"/>
            <a:ext cx="8775850" cy="3683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PT" sz="23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628650" marR="0" lvl="0" indent="-34290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8248650" algn="r"/>
              </a:tabLst>
              <a:defRPr/>
            </a:pP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</a:t>
            </a:r>
            <a:r>
              <a:rPr kumimoji="0" lang="pt-PT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5,5 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12 %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</a:t>
            </a:r>
            <a:r>
              <a:rPr kumimoji="0" lang="pt-PT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registered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players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13,6%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628650" marR="0" lvl="0" indent="-34290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8248650" algn="r"/>
              </a:tabLst>
              <a:defRPr/>
            </a:pP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</a:t>
            </a:r>
            <a:r>
              <a:rPr kumimoji="0" lang="pt-PT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4 -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7 %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</a:t>
            </a:r>
            <a:r>
              <a:rPr kumimoji="0" lang="pt-PT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clubs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registered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	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4,9%</a:t>
            </a:r>
            <a:endParaRPr kumimoji="0" lang="pt-PT" sz="2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628650" marR="0" lvl="0" indent="-34290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8248650" algn="r"/>
              </a:tabLst>
              <a:defRPr/>
            </a:pP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</a:t>
            </a:r>
            <a:r>
              <a:rPr kumimoji="0" lang="pt-PT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3,5 -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5,5 %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</a:t>
            </a:r>
            <a:r>
              <a:rPr kumimoji="0" lang="pt-PT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futsal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coaches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14,0%</a:t>
            </a:r>
          </a:p>
          <a:p>
            <a:pPr marL="628650" marR="0" lvl="0" indent="-34290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8248650" algn="r"/>
              </a:tabLst>
              <a:defRPr/>
            </a:pP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</a:t>
            </a:r>
            <a:r>
              <a:rPr kumimoji="0" lang="pt-PT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4 - 7,5 %</a:t>
            </a: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the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 of futsal referees	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5,9%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17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0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8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Performance </a:t>
            </a:r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indicators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9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grpSp>
        <p:nvGrpSpPr>
          <p:cNvPr id="19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27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TextBox 34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294026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90205" y="-3380231"/>
            <a:ext cx="5431541" cy="12192001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789943" y="1180652"/>
            <a:ext cx="4968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000" b="1" kern="1200" dirty="0" smtClean="0">
                <a:solidFill>
                  <a:prstClr val="black"/>
                </a:solidFill>
                <a:latin typeface="Calibri"/>
              </a:rPr>
              <a:t>PROGRAM</a:t>
            </a:r>
            <a:r>
              <a:rPr lang="pt-PT" sz="2000" b="1" kern="1200" dirty="0">
                <a:solidFill>
                  <a:prstClr val="black"/>
                </a:solidFill>
                <a:latin typeface="Calibri"/>
              </a:rPr>
              <a:t>: 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+ futsal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players</a:t>
            </a:r>
            <a:endParaRPr lang="pt-PT" sz="2000" kern="12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5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1284778"/>
              </p:ext>
            </p:extLst>
          </p:nvPr>
        </p:nvGraphicFramePr>
        <p:xfrm>
          <a:off x="2668010" y="1762125"/>
          <a:ext cx="7069461" cy="2702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Marcador de Posição de Conteú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7392729"/>
              </p:ext>
            </p:extLst>
          </p:nvPr>
        </p:nvGraphicFramePr>
        <p:xfrm>
          <a:off x="4694774" y="1331038"/>
          <a:ext cx="5673892" cy="1384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Diagrama 8"/>
          <p:cNvGraphicFramePr/>
          <p:nvPr>
            <p:extLst>
              <p:ext uri="{D42A27DB-BD31-4B8C-83A1-F6EECF244321}">
                <p14:modId xmlns:p14="http://schemas.microsoft.com/office/powerpoint/2010/main" val="96052242"/>
              </p:ext>
            </p:extLst>
          </p:nvPr>
        </p:nvGraphicFramePr>
        <p:xfrm>
          <a:off x="856618" y="4566792"/>
          <a:ext cx="3134357" cy="1051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8" name="Seta para cima 7"/>
          <p:cNvSpPr/>
          <p:nvPr/>
        </p:nvSpPr>
        <p:spPr>
          <a:xfrm>
            <a:off x="3566035" y="4396000"/>
            <a:ext cx="216000" cy="338621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9" name="Diagrama 9"/>
          <p:cNvGraphicFramePr/>
          <p:nvPr>
            <p:extLst>
              <p:ext uri="{D42A27DB-BD31-4B8C-83A1-F6EECF244321}">
                <p14:modId xmlns:p14="http://schemas.microsoft.com/office/powerpoint/2010/main" val="922229868"/>
              </p:ext>
            </p:extLst>
          </p:nvPr>
        </p:nvGraphicFramePr>
        <p:xfrm>
          <a:off x="4385184" y="4822094"/>
          <a:ext cx="2377565" cy="1271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21" name="TextBox 4"/>
          <p:cNvSpPr txBox="1"/>
          <p:nvPr/>
        </p:nvSpPr>
        <p:spPr>
          <a:xfrm>
            <a:off x="6411544" y="135210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000" b="1" kern="1200" dirty="0">
                <a:solidFill>
                  <a:schemeClr val="bg1"/>
                </a:solidFill>
                <a:latin typeface="Calibri"/>
              </a:rPr>
              <a:t>13,6 %</a:t>
            </a:r>
          </a:p>
        </p:txBody>
      </p:sp>
      <p:sp>
        <p:nvSpPr>
          <p:cNvPr id="28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Performance </a:t>
            </a:r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indicators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9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sp>
        <p:nvSpPr>
          <p:cNvPr id="31" name="Seta para cima 7"/>
          <p:cNvSpPr/>
          <p:nvPr/>
        </p:nvSpPr>
        <p:spPr>
          <a:xfrm>
            <a:off x="4642360" y="4405525"/>
            <a:ext cx="216000" cy="338621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33" name="Imagem 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34" name="Imagem 15"/>
            <p:cNvPicPr>
              <a:picLocks noChangeAspect="1"/>
            </p:cNvPicPr>
            <p:nvPr/>
          </p:nvPicPr>
          <p:blipFill rotWithShape="1">
            <a:blip r:embed="rId1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grpSp>
        <p:nvGrpSpPr>
          <p:cNvPr id="35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36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TextBox 40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821599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86646" y="-3373812"/>
            <a:ext cx="5418709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vert="vert270"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15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29059"/>
              </p:ext>
            </p:extLst>
          </p:nvPr>
        </p:nvGraphicFramePr>
        <p:xfrm>
          <a:off x="1561397" y="2104780"/>
          <a:ext cx="5353753" cy="2133846"/>
        </p:xfrm>
        <a:graphic>
          <a:graphicData uri="http://schemas.openxmlformats.org/drawingml/2006/table">
            <a:tbl>
              <a:tblPr/>
              <a:tblGrid>
                <a:gridCol w="53537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81354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fontAlgn="b">
                        <a:tabLst>
                          <a:tab pos="5200650" algn="r"/>
                        </a:tabLst>
                      </a:pPr>
                      <a:r>
                        <a:rPr lang="pt-PT" sz="200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</a:rPr>
                        <a:t>Female</a:t>
                      </a:r>
                      <a:endParaRPr lang="pt-PT" sz="20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6B2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8123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fontAlgn="b"/>
                      <a:r>
                        <a:rPr lang="pt-PT" sz="200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</a:rPr>
                        <a:t>Total </a:t>
                      </a:r>
                      <a:endParaRPr lang="pt-PT" sz="20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6B2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8123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fontAlgn="b"/>
                      <a:r>
                        <a:rPr lang="pt-PT" sz="200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</a:rPr>
                        <a:t>Male </a:t>
                      </a:r>
                      <a:endParaRPr lang="pt-PT" sz="20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6B2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8123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fontAlgn="b"/>
                      <a:r>
                        <a:rPr lang="pt-PT" sz="200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</a:rPr>
                        <a:t>Male –  </a:t>
                      </a:r>
                      <a:r>
                        <a:rPr lang="pt-PT" sz="2000" u="none" strike="noStrike" kern="120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Young</a:t>
                      </a:r>
                      <a:r>
                        <a:rPr lang="pt-PT" sz="2000" u="none" strike="noStrike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Age </a:t>
                      </a:r>
                      <a:r>
                        <a:rPr lang="pt-PT" sz="2000" u="none" strike="noStrike" kern="120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Groups</a:t>
                      </a:r>
                      <a:endParaRPr lang="pt-PT" sz="2000" u="none" strike="noStrike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6B2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8123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2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Female</a:t>
                      </a:r>
                      <a:r>
                        <a:rPr kumimoji="0" lang="pt-PT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 – </a:t>
                      </a:r>
                      <a:r>
                        <a:rPr kumimoji="0" lang="pt-PT" sz="2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Young</a:t>
                      </a:r>
                      <a:r>
                        <a:rPr kumimoji="0" lang="pt-PT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 Age </a:t>
                      </a:r>
                      <a:r>
                        <a:rPr kumimoji="0" lang="pt-PT" sz="2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Groups</a:t>
                      </a:r>
                      <a:endParaRPr kumimoji="0" lang="pt-PT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6B2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6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427436"/>
              </p:ext>
            </p:extLst>
          </p:nvPr>
        </p:nvGraphicFramePr>
        <p:xfrm>
          <a:off x="5721136" y="2105024"/>
          <a:ext cx="1098482" cy="2133355"/>
        </p:xfrm>
        <a:graphic>
          <a:graphicData uri="http://schemas.openxmlformats.org/drawingml/2006/table">
            <a:tbl>
              <a:tblPr/>
              <a:tblGrid>
                <a:gridCol w="10984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99303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r" fontAlgn="b"/>
                      <a:r>
                        <a:rPr lang="pt-PT" sz="200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12,46%</a:t>
                      </a:r>
                      <a:endParaRPr lang="pt-PT" sz="20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6B2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3513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r" fontAlgn="b"/>
                      <a:r>
                        <a:rPr lang="pt-PT" sz="2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uFillTx/>
                          <a:latin typeface="Calibri"/>
                          <a:ea typeface="+mn-ea"/>
                          <a:cs typeface="+mn-cs"/>
                          <a:sym typeface="Montserrat ExtraBold"/>
                        </a:rPr>
                        <a:t>13,60%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6B2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3513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r" fontAlgn="b"/>
                      <a:r>
                        <a:rPr lang="pt-PT" sz="2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uFillTx/>
                          <a:latin typeface="Calibri"/>
                          <a:ea typeface="+mn-ea"/>
                          <a:cs typeface="+mn-cs"/>
                          <a:sym typeface="Montserrat ExtraBold"/>
                        </a:rPr>
                        <a:t>13,81%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6B2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3513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r" fontAlgn="b"/>
                      <a:r>
                        <a:rPr lang="pt-PT" sz="2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uFillTx/>
                          <a:latin typeface="Calibri"/>
                          <a:ea typeface="+mn-ea"/>
                          <a:cs typeface="+mn-cs"/>
                          <a:sym typeface="Montserrat ExtraBold"/>
                        </a:rPr>
                        <a:t>26,85%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6B2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3513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r" fontAlgn="b"/>
                      <a:r>
                        <a:rPr lang="pt-PT" sz="2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uFillTx/>
                          <a:latin typeface="Calibri"/>
                          <a:ea typeface="+mn-ea"/>
                          <a:cs typeface="+mn-cs"/>
                          <a:sym typeface="Montserrat ExtraBold"/>
                        </a:rPr>
                        <a:t>46,64%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6B2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Performance </a:t>
            </a:r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indicators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8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7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8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9" name="TextBox 1"/>
          <p:cNvSpPr txBox="1"/>
          <p:nvPr/>
        </p:nvSpPr>
        <p:spPr>
          <a:xfrm>
            <a:off x="789943" y="1190177"/>
            <a:ext cx="5753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000" b="1" kern="1200" dirty="0" smtClean="0">
                <a:solidFill>
                  <a:prstClr val="black"/>
                </a:solidFill>
                <a:latin typeface="Calibri"/>
              </a:rPr>
              <a:t>PROGRAM</a:t>
            </a:r>
            <a:r>
              <a:rPr lang="pt-PT" sz="2000" b="1" kern="1200" dirty="0">
                <a:solidFill>
                  <a:prstClr val="black"/>
                </a:solidFill>
                <a:latin typeface="Calibri"/>
              </a:rPr>
              <a:t>: 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+ futsal </a:t>
            </a:r>
            <a:r>
              <a:rPr lang="pt-PT" sz="2000" kern="1200" dirty="0" err="1" smtClean="0">
                <a:solidFill>
                  <a:prstClr val="black"/>
                </a:solidFill>
                <a:latin typeface="Calibri"/>
              </a:rPr>
              <a:t>players</a:t>
            </a:r>
            <a:r>
              <a:rPr lang="pt-PT" sz="2000" kern="1200" dirty="0" smtClean="0">
                <a:solidFill>
                  <a:prstClr val="black"/>
                </a:solidFill>
                <a:latin typeface="Calibri"/>
              </a:rPr>
              <a:t>  - </a:t>
            </a:r>
            <a:r>
              <a:rPr lang="pt-PT" sz="20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2011/12 </a:t>
            </a:r>
            <a:r>
              <a:rPr lang="pt-PT" sz="20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– </a:t>
            </a:r>
            <a:r>
              <a:rPr lang="pt-PT" sz="20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1015/16</a:t>
            </a:r>
            <a:endParaRPr lang="pt-PT" sz="20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hangingPunct="1"/>
            <a:endParaRPr lang="pt-PT" sz="2000" kern="12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0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31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TextBox 35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901628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78409" y="-3382052"/>
            <a:ext cx="5435182" cy="12192001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vert="vert270" lIns="45718" tIns="45718" rIns="45718" bIns="45718" anchor="ctr"/>
          <a:lstStyle/>
          <a:p>
            <a:pPr lvl="0" hangingPunct="1"/>
            <a:endParaRPr lang="pt-PT" sz="2800" b="1" kern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791949" y="1119087"/>
            <a:ext cx="4968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000" b="1" kern="1200" dirty="0" smtClean="0">
                <a:solidFill>
                  <a:prstClr val="black"/>
                </a:solidFill>
                <a:latin typeface="Calibri"/>
              </a:rPr>
              <a:t>MISCELANEOUS</a:t>
            </a:r>
            <a:endParaRPr lang="pt-PT" sz="2000" b="1" kern="12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6" name="Marcador de Posição de Conteúd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8729405"/>
              </p:ext>
            </p:extLst>
          </p:nvPr>
        </p:nvGraphicFramePr>
        <p:xfrm>
          <a:off x="1344214" y="1692943"/>
          <a:ext cx="9476186" cy="2993359"/>
        </p:xfrm>
        <a:graphic>
          <a:graphicData uri="http://schemas.openxmlformats.org/drawingml/2006/table">
            <a:tbl>
              <a:tblPr firstRow="1" bandRow="1"/>
              <a:tblGrid>
                <a:gridCol w="1456136"/>
                <a:gridCol w="6391275"/>
                <a:gridCol w="1628775"/>
              </a:tblGrid>
              <a:tr h="420691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PT" sz="2000" b="1" dirty="0" smtClean="0">
                          <a:solidFill>
                            <a:schemeClr val="tx1"/>
                          </a:solidFill>
                        </a:rPr>
                        <a:t>2011/12</a:t>
                      </a:r>
                      <a:endParaRPr lang="pt-PT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b="1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PT" sz="2000" b="1" dirty="0" smtClean="0">
                          <a:solidFill>
                            <a:schemeClr val="tx1"/>
                          </a:solidFill>
                        </a:rPr>
                        <a:t>2016/17</a:t>
                      </a:r>
                      <a:endParaRPr lang="pt-PT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42877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District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FAs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oficial futsal</a:t>
                      </a:r>
                      <a:r>
                        <a:rPr lang="pt-PT" sz="14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competitions</a:t>
                      </a:r>
                      <a:endParaRPr lang="pt-PT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877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792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Clubs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futsal teams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registered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Portuguese FA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831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877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1876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Teams </a:t>
                      </a:r>
                      <a:r>
                        <a:rPr lang="pt-PT" sz="1400" dirty="0" err="1" smtClean="0">
                          <a:solidFill>
                            <a:schemeClr val="bg1"/>
                          </a:solidFill>
                        </a:rPr>
                        <a:t>that</a:t>
                      </a:r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 compete in oficial futsal </a:t>
                      </a:r>
                      <a:r>
                        <a:rPr lang="pt-PT" sz="1400" dirty="0" err="1" smtClean="0">
                          <a:solidFill>
                            <a:schemeClr val="bg1"/>
                          </a:solidFill>
                        </a:rPr>
                        <a:t>competitions</a:t>
                      </a:r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t-PT" sz="1400" dirty="0" err="1" smtClean="0">
                          <a:solidFill>
                            <a:schemeClr val="bg1"/>
                          </a:solidFill>
                        </a:rPr>
                        <a:t>organized</a:t>
                      </a:r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 FPF/DFA – </a:t>
                      </a:r>
                      <a:r>
                        <a:rPr lang="pt-PT" sz="1400" dirty="0" err="1" smtClean="0">
                          <a:solidFill>
                            <a:schemeClr val="bg1"/>
                          </a:solidFill>
                        </a:rPr>
                        <a:t>all</a:t>
                      </a:r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 age </a:t>
                      </a:r>
                      <a:r>
                        <a:rPr lang="pt-PT" sz="1400" dirty="0" err="1" smtClean="0">
                          <a:solidFill>
                            <a:schemeClr val="bg1"/>
                          </a:solidFill>
                        </a:rPr>
                        <a:t>groups</a:t>
                      </a:r>
                      <a:endParaRPr lang="pt-PT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2242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877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190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Teams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compete in oficial futsal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National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competitions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(FPF)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291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877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28358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Total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number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futsal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players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registered</a:t>
                      </a:r>
                      <a:endParaRPr lang="pt-PT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32224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877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  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Number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UEFA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Tournaments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won – U -17 M </a:t>
                      </a:r>
                      <a:r>
                        <a:rPr lang="pt-PT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pt-PT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F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4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5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6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Performance </a:t>
            </a:r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indicators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7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grpSp>
        <p:nvGrpSpPr>
          <p:cNvPr id="29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30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TextBox 34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359049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80229" y="-3380230"/>
            <a:ext cx="5431540" cy="12192001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vert="vert270" lIns="45718" tIns="45718" rIns="45718" bIns="45718" anchor="ctr"/>
          <a:lstStyle/>
          <a:p>
            <a:pPr hangingPunct="1"/>
            <a:endParaRPr lang="pt-PT" sz="2800" b="1" kern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791949" y="1119087"/>
            <a:ext cx="4968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000" b="1" kern="1200" dirty="0" smtClean="0">
                <a:solidFill>
                  <a:prstClr val="black"/>
                </a:solidFill>
                <a:latin typeface="Calibri"/>
              </a:rPr>
              <a:t>MISCELANEOUS</a:t>
            </a:r>
            <a:endParaRPr lang="pt-PT" sz="2000" b="1" kern="12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5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6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7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Performance </a:t>
            </a:r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indicators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8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graphicFrame>
        <p:nvGraphicFramePr>
          <p:cNvPr id="31" name="Marcador de Posição de Conteúd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9925640"/>
              </p:ext>
            </p:extLst>
          </p:nvPr>
        </p:nvGraphicFramePr>
        <p:xfrm>
          <a:off x="1344214" y="1692944"/>
          <a:ext cx="9476186" cy="3715163"/>
        </p:xfrm>
        <a:graphic>
          <a:graphicData uri="http://schemas.openxmlformats.org/drawingml/2006/table">
            <a:tbl>
              <a:tblPr firstRow="1" bandRow="1"/>
              <a:tblGrid>
                <a:gridCol w="1456136"/>
                <a:gridCol w="6391275"/>
                <a:gridCol w="1628775"/>
              </a:tblGrid>
              <a:tr h="392562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PT" sz="2000" b="1" dirty="0" smtClean="0">
                          <a:solidFill>
                            <a:schemeClr val="tx1"/>
                          </a:solidFill>
                        </a:rPr>
                        <a:t>2011/12</a:t>
                      </a:r>
                      <a:endParaRPr lang="pt-PT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b="1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PT" sz="2000" b="1" dirty="0" smtClean="0">
                          <a:solidFill>
                            <a:schemeClr val="tx1"/>
                          </a:solidFill>
                        </a:rPr>
                        <a:t>2016/17</a:t>
                      </a:r>
                      <a:endParaRPr lang="pt-PT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40010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3877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Number</a:t>
                      </a:r>
                      <a:r>
                        <a:rPr lang="pt-PT" sz="1400" b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pt-PT" sz="1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of</a:t>
                      </a:r>
                      <a:r>
                        <a:rPr lang="pt-PT" sz="1400" b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pt-PT" sz="1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professionaly</a:t>
                      </a:r>
                      <a:r>
                        <a:rPr lang="pt-PT" sz="1400" b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pt-PT" sz="1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qualified</a:t>
                      </a:r>
                      <a:r>
                        <a:rPr lang="pt-PT" sz="1400" b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pt-PT" sz="1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coaches</a:t>
                      </a:r>
                      <a:endParaRPr lang="pt-PT" sz="14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4420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010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189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Number</a:t>
                      </a:r>
                      <a:r>
                        <a:rPr lang="pt-PT" sz="1400" b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pt-PT" sz="1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of</a:t>
                      </a:r>
                      <a:r>
                        <a:rPr lang="pt-PT" sz="1400" b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pt-PT" sz="1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courses</a:t>
                      </a:r>
                      <a:r>
                        <a:rPr lang="pt-PT" sz="1400" b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pt-PT" sz="1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leading</a:t>
                      </a:r>
                      <a:r>
                        <a:rPr lang="pt-PT" sz="1400" b="0" dirty="0" smtClean="0">
                          <a:solidFill>
                            <a:schemeClr val="bg1"/>
                          </a:solidFill>
                          <a:effectLst/>
                        </a:rPr>
                        <a:t> to profissional </a:t>
                      </a:r>
                      <a:r>
                        <a:rPr lang="pt-PT" sz="1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qualification</a:t>
                      </a:r>
                      <a:r>
                        <a:rPr lang="pt-PT" sz="1400" b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pt-PT" sz="1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organized</a:t>
                      </a:r>
                      <a:r>
                        <a:rPr lang="pt-PT" sz="1400" b="0" dirty="0" smtClean="0">
                          <a:solidFill>
                            <a:schemeClr val="bg1"/>
                          </a:solidFill>
                          <a:effectLst/>
                        </a:rPr>
                        <a:t> for </a:t>
                      </a:r>
                      <a:r>
                        <a:rPr lang="pt-PT" sz="1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coaches</a:t>
                      </a:r>
                      <a:endParaRPr lang="pt-PT" sz="14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242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010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946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referees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(22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DFA’s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1002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010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Official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Competitions</a:t>
                      </a:r>
                      <a:endParaRPr lang="pt-PT" sz="1400" b="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010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1841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games in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oficial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competitions</a:t>
                      </a:r>
                      <a:endParaRPr lang="pt-PT" sz="1400" b="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2443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010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Anual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events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organized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</a:t>
                      </a:r>
                      <a:r>
                        <a:rPr lang="pt-PT" sz="1400" b="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observing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young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talented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players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010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Squads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010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participations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Portuguese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Coaches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Officials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UEFA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Commisions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pt-PT" sz="14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Groups</a:t>
                      </a:r>
                      <a:endParaRPr lang="pt-PT" sz="1400" b="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/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0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32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TextBox 36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023452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80229" y="-3380231"/>
            <a:ext cx="5431539" cy="12192001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781792" y="1050424"/>
            <a:ext cx="4969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000" b="1" kern="1200" dirty="0" smtClean="0">
                <a:solidFill>
                  <a:prstClr val="black"/>
                </a:solidFill>
                <a:latin typeface="Calibri"/>
              </a:rPr>
              <a:t>PROGRAM</a:t>
            </a:r>
            <a:r>
              <a:rPr lang="pt-PT" sz="2000" b="1" kern="1200" dirty="0">
                <a:solidFill>
                  <a:prstClr val="black"/>
                </a:solidFill>
                <a:latin typeface="Calibri"/>
              </a:rPr>
              <a:t>: 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+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N</a:t>
            </a:r>
            <a:r>
              <a:rPr lang="pt-PT" sz="2000" kern="1200" dirty="0" err="1" smtClean="0">
                <a:solidFill>
                  <a:prstClr val="black"/>
                </a:solidFill>
                <a:latin typeface="Calibri"/>
              </a:rPr>
              <a:t>ational</a:t>
            </a:r>
            <a:r>
              <a:rPr lang="pt-PT" sz="2000" kern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000" kern="1200" dirty="0" err="1" smtClean="0">
                <a:solidFill>
                  <a:prstClr val="black"/>
                </a:solidFill>
                <a:latin typeface="Calibri"/>
              </a:rPr>
              <a:t>Competitions</a:t>
            </a:r>
            <a:endParaRPr lang="pt-PT" sz="2000" kern="12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763299"/>
              </p:ext>
            </p:extLst>
          </p:nvPr>
        </p:nvGraphicFramePr>
        <p:xfrm>
          <a:off x="3286125" y="1560762"/>
          <a:ext cx="5314950" cy="3794466"/>
        </p:xfrm>
        <a:graphic>
          <a:graphicData uri="http://schemas.openxmlformats.org/drawingml/2006/table">
            <a:tbl>
              <a:tblPr/>
              <a:tblGrid>
                <a:gridCol w="952500"/>
                <a:gridCol w="2190750"/>
                <a:gridCol w="723900"/>
                <a:gridCol w="723900"/>
                <a:gridCol w="723900"/>
              </a:tblGrid>
              <a:tr h="163263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GENDER</a:t>
                      </a:r>
                      <a:endParaRPr lang="pt-PT" sz="1100" b="1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  COMPETITION</a:t>
                      </a:r>
                      <a:endParaRPr lang="pt-PT" sz="1100" b="1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1" i="0" u="none" strike="noStrike" baseline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2011/12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1" i="0" u="none" strike="noStrike" baseline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2016/17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21017/18</a:t>
                      </a:r>
                      <a:endParaRPr lang="pt-PT" sz="1100" b="1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rowSpan="1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2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Male</a:t>
                      </a:r>
                      <a:endParaRPr lang="pt-PT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1st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Division</a:t>
                      </a:r>
                      <a:endParaRPr lang="pt-PT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2nd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Division</a:t>
                      </a:r>
                      <a:endParaRPr lang="pt-PT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3rd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Division</a:t>
                      </a:r>
                      <a:endParaRPr lang="pt-PT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Portuguese Futsal Cup</a:t>
                      </a:r>
                      <a:endParaRPr lang="pt-PT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Super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Cup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League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Cup</a:t>
                      </a:r>
                      <a:endParaRPr lang="pt-PT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U-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National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Championship</a:t>
                      </a:r>
                      <a:endParaRPr lang="pt-PT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Juniors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National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Championship</a:t>
                      </a:r>
                      <a:endParaRPr lang="pt-PT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National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Cup –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Juniors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A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National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Cup –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Juniors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B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993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National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Cup –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Juniors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544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fontAlgn="b"/>
                      <a:endParaRPr lang="pt-PT" sz="3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rowSpan="6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pt-PT" sz="1200" b="1" i="0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Female</a:t>
                      </a:r>
                      <a:endParaRPr lang="pt-PT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National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Championship</a:t>
                      </a:r>
                      <a:endParaRPr lang="pt-PT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PT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Portugal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Cup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Super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Cup</a:t>
                      </a:r>
                      <a:endParaRPr lang="pt-PT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National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Cup –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Senior</a:t>
                      </a:r>
                      <a:endParaRPr lang="pt-PT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National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Cup –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Junior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A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National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Cup –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Junior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B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fontAlgn="b"/>
                      <a:endParaRPr lang="pt-PT" sz="3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8608">
                <a:tc rowSpan="2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2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Tournaments</a:t>
                      </a:r>
                      <a:r>
                        <a:rPr lang="pt-PT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Inter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DFA 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–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Male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v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PT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Inter</a:t>
                      </a:r>
                      <a:r>
                        <a:rPr lang="pt-PT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DFA - </a:t>
                      </a:r>
                      <a:r>
                        <a:rPr lang="pt-PT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Female</a:t>
                      </a:r>
                      <a:endParaRPr lang="pt-PT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667">
                <a:tc gridSpan="2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pt-PT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endParaRPr lang="pt-PT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3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4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5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Performance </a:t>
            </a:r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indicators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6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grpSp>
        <p:nvGrpSpPr>
          <p:cNvPr id="28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29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192327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80231" y="-3380229"/>
            <a:ext cx="5431540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3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4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5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Performance </a:t>
            </a:r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indicators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6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graphicFrame>
        <p:nvGraphicFramePr>
          <p:cNvPr id="28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551434"/>
              </p:ext>
            </p:extLst>
          </p:nvPr>
        </p:nvGraphicFramePr>
        <p:xfrm>
          <a:off x="3248463" y="1567538"/>
          <a:ext cx="5552636" cy="3657039"/>
        </p:xfrm>
        <a:graphic>
          <a:graphicData uri="http://schemas.openxmlformats.org/drawingml/2006/table">
            <a:tbl>
              <a:tblPr/>
              <a:tblGrid>
                <a:gridCol w="2391584"/>
                <a:gridCol w="790263"/>
                <a:gridCol w="790263"/>
                <a:gridCol w="790263"/>
                <a:gridCol w="790263"/>
              </a:tblGrid>
              <a:tr h="193620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Clubs</a:t>
                      </a:r>
                      <a:endParaRPr lang="pt-PT" sz="1300" b="1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PT" sz="1300" b="1" i="0" u="none" strike="noStrike" cap="none" spc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Montserrat ExtraBold"/>
                        </a:rPr>
                        <a:t>2014/15</a:t>
                      </a:r>
                    </a:p>
                  </a:txBody>
                  <a:tcPr marL="5733" marR="5733" marT="5733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PT" sz="1300" b="1" i="0" u="none" strike="noStrike" cap="none" spc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Montserrat ExtraBold"/>
                        </a:rPr>
                        <a:t>2015/16</a:t>
                      </a:r>
                    </a:p>
                  </a:txBody>
                  <a:tcPr marL="5733" marR="5733" marT="5733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PT" sz="1300" b="1" i="0" u="none" strike="noStrike" cap="none" spc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Montserrat ExtraBold"/>
                        </a:rPr>
                        <a:t>2016/17</a:t>
                      </a:r>
                    </a:p>
                  </a:txBody>
                  <a:tcPr marL="5733" marR="5733" marT="5733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PT" sz="1300" b="1" i="0" u="none" strike="noStrike" cap="none" spc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Montserrat ExtraBold"/>
                        </a:rPr>
                        <a:t>TOTAL</a:t>
                      </a:r>
                    </a:p>
                  </a:txBody>
                  <a:tcPr marL="5733" marR="5733" marT="5733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</a:tr>
              <a:tr h="56391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3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CRC Quinta Lombos/</a:t>
                      </a:r>
                      <a:r>
                        <a:rPr lang="pt-PT" sz="13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Resul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AD </a:t>
                      </a:r>
                      <a:r>
                        <a:rPr lang="pt-PT" sz="13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Modicus</a:t>
                      </a:r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pt-PT" sz="13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Glassdrive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Sporting CP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 L Benfica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CCRD </a:t>
                      </a:r>
                      <a:r>
                        <a:rPr lang="pt-PT" sz="13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Burinhosa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CDR Leões Porto Salvo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CF Os Belenenses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FCU Pinheirense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AD Fundão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Rio Ave FC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Futsal Clube Azemeis/ By Noxae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GD Fabril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CD Aves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65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SC Braga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9569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pt-PT" sz="13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9" name="TextBox 1"/>
          <p:cNvSpPr txBox="1"/>
          <p:nvPr/>
        </p:nvSpPr>
        <p:spPr>
          <a:xfrm>
            <a:off x="781792" y="1050424"/>
            <a:ext cx="7343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000" b="1" kern="1200" dirty="0" smtClean="0">
                <a:solidFill>
                  <a:prstClr val="black"/>
                </a:solidFill>
                <a:latin typeface="Calibri"/>
              </a:rPr>
              <a:t>PROGRAM</a:t>
            </a:r>
            <a:r>
              <a:rPr lang="pt-PT" sz="2000" b="1" kern="1200" dirty="0">
                <a:solidFill>
                  <a:prstClr val="black"/>
                </a:solidFill>
                <a:latin typeface="Calibri"/>
              </a:rPr>
              <a:t>: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Promotion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of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Young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000" kern="1200" dirty="0" err="1" smtClean="0">
                <a:solidFill>
                  <a:prstClr val="black"/>
                </a:solidFill>
                <a:latin typeface="Calibri"/>
              </a:rPr>
              <a:t>Players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000" kern="1200" dirty="0" smtClean="0">
                <a:solidFill>
                  <a:prstClr val="black"/>
                </a:solidFill>
                <a:latin typeface="Calibri"/>
              </a:rPr>
              <a:t>- U-20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players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used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in LSZ/D2</a:t>
            </a:r>
          </a:p>
        </p:txBody>
      </p:sp>
      <p:grpSp>
        <p:nvGrpSpPr>
          <p:cNvPr id="30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31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TextBox 35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647361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80231" y="-3380229"/>
            <a:ext cx="5431540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5" name="Picture 2" descr="C:\Pedro Dias\futsal\fpf\Planeamento_fpf_uefa\plano estrategico_futsal\Programas_implementacao\etapas de formacao do jogador de futsal\Capa-Liv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950" y="1787123"/>
            <a:ext cx="2079805" cy="304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ângulo 7"/>
          <p:cNvSpPr/>
          <p:nvPr/>
        </p:nvSpPr>
        <p:spPr>
          <a:xfrm>
            <a:off x="1086246" y="1946920"/>
            <a:ext cx="73026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hangingPunct="1">
              <a:buFont typeface="Arial" pitchFamily="34" charset="0"/>
              <a:buChar char="•"/>
            </a:pP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Distributed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to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every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Club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affiliated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to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the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FPF</a:t>
            </a: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algn="just" hangingPunct="1"/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marL="342900" indent="-342900" algn="just" hangingPunct="1">
              <a:buFont typeface="Arial" pitchFamily="34" charset="0"/>
              <a:buChar char="•"/>
            </a:pP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Distributed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by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the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Ministry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of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Education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to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every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teacher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(1414)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who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integrated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futsal in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their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school´s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sports.</a:t>
            </a: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4" name="Imagem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5" name="Imagem 15"/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6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Performance </a:t>
            </a:r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indicators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7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sp>
        <p:nvSpPr>
          <p:cNvPr id="29" name="TextBox 1"/>
          <p:cNvSpPr txBox="1"/>
          <p:nvPr/>
        </p:nvSpPr>
        <p:spPr>
          <a:xfrm>
            <a:off x="781792" y="1050424"/>
            <a:ext cx="8562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000" b="1" kern="1200" dirty="0" smtClean="0">
                <a:solidFill>
                  <a:prstClr val="black"/>
                </a:solidFill>
                <a:latin typeface="Calibri"/>
              </a:rPr>
              <a:t>PROGRAM</a:t>
            </a:r>
            <a:r>
              <a:rPr lang="pt-PT" sz="2000" b="1" kern="1200" dirty="0">
                <a:solidFill>
                  <a:prstClr val="black"/>
                </a:solidFill>
                <a:latin typeface="Calibri"/>
              </a:rPr>
              <a:t>: 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Manual for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young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player´s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training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development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stages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(76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pages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)</a:t>
            </a:r>
          </a:p>
        </p:txBody>
      </p:sp>
      <p:grpSp>
        <p:nvGrpSpPr>
          <p:cNvPr id="30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31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TextBox 35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305340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80232" y="-3380229"/>
            <a:ext cx="5431538" cy="12192002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8"/>
          <a:stretch/>
        </p:blipFill>
        <p:spPr bwMode="auto">
          <a:xfrm>
            <a:off x="8346335" y="3899178"/>
            <a:ext cx="2192291" cy="1446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8" r="-1"/>
          <a:stretch/>
        </p:blipFill>
        <p:spPr>
          <a:xfrm>
            <a:off x="6177091" y="3899179"/>
            <a:ext cx="2180909" cy="1446522"/>
          </a:xfrm>
          <a:prstGeom prst="rect">
            <a:avLst/>
          </a:prstGeom>
        </p:spPr>
      </p:pic>
      <p:sp>
        <p:nvSpPr>
          <p:cNvPr id="17" name="Rectângulo 44"/>
          <p:cNvSpPr/>
          <p:nvPr/>
        </p:nvSpPr>
        <p:spPr>
          <a:xfrm>
            <a:off x="9610724" y="2538550"/>
            <a:ext cx="18813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/>
            <a:endParaRPr lang="en-GB" sz="1400" b="1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sp>
        <p:nvSpPr>
          <p:cNvPr id="19" name="Rectângulo 5"/>
          <p:cNvSpPr/>
          <p:nvPr/>
        </p:nvSpPr>
        <p:spPr>
          <a:xfrm>
            <a:off x="5388480" y="3405932"/>
            <a:ext cx="224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/>
            <a:endParaRPr lang="en-GB" sz="1400" b="1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1251796" y="1610735"/>
            <a:ext cx="44679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2400" b="1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3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Tournament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per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season</a:t>
            </a: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marL="342900" indent="-342900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2400" b="1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22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District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Squads</a:t>
            </a: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marL="342900" indent="-342900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2400" b="1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1336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Players</a:t>
            </a: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marL="342900" indent="-342900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2400" b="1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138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Games</a:t>
            </a: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8" name="Imagem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9" name="Imagem 15"/>
            <p:cNvPicPr>
              <a:picLocks noChangeAspect="1"/>
            </p:cNvPicPr>
            <p:nvPr/>
          </p:nvPicPr>
          <p:blipFill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30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Performance </a:t>
            </a:r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indicators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31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sp>
        <p:nvSpPr>
          <p:cNvPr id="33" name="TextBox 1"/>
          <p:cNvSpPr txBox="1"/>
          <p:nvPr/>
        </p:nvSpPr>
        <p:spPr>
          <a:xfrm>
            <a:off x="781792" y="1050424"/>
            <a:ext cx="8562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000" b="1" kern="1200" dirty="0" smtClean="0">
                <a:solidFill>
                  <a:prstClr val="black"/>
                </a:solidFill>
                <a:latin typeface="Calibri"/>
              </a:rPr>
              <a:t>PROGRAM</a:t>
            </a:r>
            <a:r>
              <a:rPr lang="pt-PT" sz="2000" b="1" kern="1200" dirty="0">
                <a:solidFill>
                  <a:prstClr val="black"/>
                </a:solidFill>
                <a:latin typeface="Calibri"/>
              </a:rPr>
              <a:t>: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Observing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young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talented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players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–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Inter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000" kern="1200" dirty="0" err="1">
                <a:solidFill>
                  <a:prstClr val="black"/>
                </a:solidFill>
                <a:latin typeface="Calibri"/>
              </a:rPr>
              <a:t>District</a:t>
            </a:r>
            <a:r>
              <a:rPr lang="pt-PT" sz="2000" kern="1200" dirty="0">
                <a:solidFill>
                  <a:prstClr val="black"/>
                </a:solidFill>
                <a:latin typeface="Calibri"/>
              </a:rPr>
              <a:t> FA </a:t>
            </a:r>
          </a:p>
        </p:txBody>
      </p:sp>
      <p:graphicFrame>
        <p:nvGraphicFramePr>
          <p:cNvPr id="34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621126"/>
              </p:ext>
            </p:extLst>
          </p:nvPr>
        </p:nvGraphicFramePr>
        <p:xfrm>
          <a:off x="6178200" y="1902797"/>
          <a:ext cx="4356450" cy="1978364"/>
        </p:xfrm>
        <a:graphic>
          <a:graphicData uri="http://schemas.openxmlformats.org/drawingml/2006/table">
            <a:tbl>
              <a:tblPr/>
              <a:tblGrid>
                <a:gridCol w="2178225"/>
                <a:gridCol w="2178225"/>
              </a:tblGrid>
              <a:tr h="22127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4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Male</a:t>
                      </a:r>
                      <a:endParaRPr lang="pt-PT" sz="1400" b="1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400" b="1" i="0" u="none" strike="noStrike" baseline="0" dirty="0" err="1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Female</a:t>
                      </a:r>
                      <a:endParaRPr lang="pt-PT" sz="1400" b="1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</a:tr>
              <a:tr h="57150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892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2012/13: U-15, U-17</a:t>
                      </a: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2012/13: </a:t>
                      </a:r>
                      <a:r>
                        <a:rPr lang="en-GB" sz="1400" b="1" kern="120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Sénior</a:t>
                      </a:r>
                      <a:endParaRPr lang="en-GB" sz="1400" b="1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</a:endParaRP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892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2013/14: U-16, U-18</a:t>
                      </a: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2013/14: U-21</a:t>
                      </a: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892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2014/15: U-17, U-19</a:t>
                      </a: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2014/15: U-20</a:t>
                      </a: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892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2015/16: U-15, U-17</a:t>
                      </a: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2015/16: U-19</a:t>
                      </a: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892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2016/17: U-15, U-17</a:t>
                      </a: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2016/17: U-17</a:t>
                      </a: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892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2017/18: U-16, U-18</a:t>
                      </a: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marL="0" marR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2017/18: U-18</a:t>
                      </a:r>
                    </a:p>
                  </a:txBody>
                  <a:tcPr marL="4774" marR="4774" marT="4774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5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36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TextBox 40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165242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80231" y="-3380229"/>
            <a:ext cx="5431540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5" name="Marcador de Posição de Conteúdo 5"/>
          <p:cNvSpPr txBox="1">
            <a:spLocks/>
          </p:cNvSpPr>
          <p:nvPr/>
        </p:nvSpPr>
        <p:spPr>
          <a:xfrm>
            <a:off x="1341658" y="1532822"/>
            <a:ext cx="10564793" cy="34163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Strengthen social recognition of the sport in Portugal  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514350" marR="0" lvl="0" indent="-51435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Upgrade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technical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qualifications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coaches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training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young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age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groups</a:t>
            </a:r>
            <a:endParaRPr kumimoji="0" lang="pt-P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14350" marR="0" lvl="0" indent="-51435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female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players</a:t>
            </a:r>
            <a:endParaRPr kumimoji="0" lang="pt-P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14350" lvl="0" indent="-514350" algn="just">
              <a:lnSpc>
                <a:spcPct val="150000"/>
              </a:lnSpc>
              <a:spcBef>
                <a:spcPts val="0"/>
              </a:spcBef>
              <a:buFont typeface="+mj-lt"/>
              <a:buAutoNum type="romanUcPeriod"/>
              <a:defRPr/>
            </a:pP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players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pt-PT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U11, U9, U7 ages </a:t>
            </a:r>
            <a:r>
              <a:rPr lang="pt-PT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group</a:t>
            </a:r>
            <a:endParaRPr lang="pt-PT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marL="514350" lvl="0" indent="-514350" algn="just">
              <a:lnSpc>
                <a:spcPct val="150000"/>
              </a:lnSpc>
              <a:spcBef>
                <a:spcPts val="0"/>
              </a:spcBef>
              <a:buFont typeface="+mj-lt"/>
              <a:buAutoNum type="romanUcPeriod"/>
              <a:defRPr/>
            </a:pP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Win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International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Competition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3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4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5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err="1" smtClean="0">
                <a:solidFill>
                  <a:srgbClr val="C00000"/>
                </a:solidFill>
                <a:latin typeface="Calibri"/>
              </a:rPr>
              <a:t>Next</a:t>
            </a:r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 steps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6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STRATEGIC PLAN – NSP 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FUTSAL</a:t>
            </a:r>
          </a:p>
        </p:txBody>
      </p:sp>
      <p:grpSp>
        <p:nvGrpSpPr>
          <p:cNvPr id="28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29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509321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75468" y="-3384993"/>
            <a:ext cx="5441065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1227323" y="1512820"/>
            <a:ext cx="10428798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hangingPunct="1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Clubs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sign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contract</a:t>
            </a:r>
            <a:r>
              <a:rPr lang="en-US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 </a:t>
            </a:r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arrangements for sustainable growth - grant the FPF the right to sell commercial and TV rights of all live TV matches</a:t>
            </a: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marL="342900" indent="-342900" algn="just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FPF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invests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in Clubs in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order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to </a:t>
            </a:r>
            <a:r>
              <a:rPr lang="en-GB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strengthen the sport internally </a:t>
            </a:r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and to improve their operations: €1 million each </a:t>
            </a:r>
            <a:r>
              <a:rPr lang="en-US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season 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16/17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and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17/18</a:t>
            </a:r>
            <a:endParaRPr lang="en-US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4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5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6" name="TextBox 1"/>
          <p:cNvSpPr txBox="1"/>
          <p:nvPr/>
        </p:nvSpPr>
        <p:spPr>
          <a:xfrm>
            <a:off x="773808" y="5272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pt-PT" sz="2800" b="1" kern="1200" dirty="0" smtClean="0">
                <a:solidFill>
                  <a:srgbClr val="C00000"/>
                </a:solidFill>
                <a:latin typeface="Calibri"/>
              </a:rPr>
              <a:t>General</a:t>
            </a:r>
            <a:endParaRPr lang="pt-PT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7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PROJECT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: +FUTSAL – </a:t>
            </a: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2015/2016</a:t>
            </a:r>
            <a:endParaRPr lang="pt-PT" sz="2800" b="1" dirty="0">
              <a:solidFill>
                <a:schemeClr val="bg1"/>
              </a:solidFill>
              <a:latin typeface="Calibri"/>
            </a:endParaRPr>
          </a:p>
        </p:txBody>
      </p:sp>
      <p:grpSp>
        <p:nvGrpSpPr>
          <p:cNvPr id="17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29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493692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80231" y="-3380229"/>
            <a:ext cx="5431540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1" name="Marcador de Posição do Texto 1"/>
          <p:cNvSpPr txBox="1">
            <a:spLocks/>
          </p:cNvSpPr>
          <p:nvPr/>
        </p:nvSpPr>
        <p:spPr>
          <a:xfrm>
            <a:off x="0" y="183228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28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0" y="248193"/>
            <a:ext cx="6487427" cy="2103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endParaRPr lang="pt-PT" sz="2800" b="1" kern="1200" dirty="0" smtClean="0">
              <a:solidFill>
                <a:prstClr val="black"/>
              </a:solidFill>
              <a:latin typeface="Calibri"/>
            </a:endParaRPr>
          </a:p>
          <a:p>
            <a:pPr marL="457200" lvl="1" hangingPunct="1"/>
            <a:endParaRPr lang="pt-PT" sz="2400" b="1" kern="1200" dirty="0" smtClean="0">
              <a:solidFill>
                <a:prstClr val="black"/>
              </a:solidFill>
              <a:latin typeface="Calibri"/>
            </a:endParaRPr>
          </a:p>
          <a:p>
            <a:pPr marL="914400" lvl="1" indent="-457200" hangingPunct="1">
              <a:buFont typeface="Arial" panose="020B0604020202020204" pitchFamily="34" charset="0"/>
              <a:buChar char="•"/>
            </a:pPr>
            <a:endParaRPr lang="pt-PT" sz="2400" b="1" kern="1200" dirty="0">
              <a:solidFill>
                <a:prstClr val="black"/>
              </a:solidFill>
              <a:latin typeface="Calibri"/>
            </a:endParaRPr>
          </a:p>
          <a:p>
            <a:pPr marL="914400" lvl="1" indent="-457200" hangingPunct="1">
              <a:buFont typeface="Arial" panose="020B0604020202020204" pitchFamily="34" charset="0"/>
              <a:buChar char="•"/>
            </a:pPr>
            <a:endParaRPr lang="pt-PT" sz="2400" b="1" kern="1200" dirty="0">
              <a:solidFill>
                <a:prstClr val="black"/>
              </a:solidFill>
              <a:latin typeface="Calibri"/>
            </a:endParaRPr>
          </a:p>
          <a:p>
            <a:pPr hangingPunct="1"/>
            <a:endParaRPr lang="pt-PT" sz="2800" b="1" kern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443102" y="1504802"/>
            <a:ext cx="11129773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4425" lvl="1" indent="-342900" algn="just" hangingPunct="1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Live TV matches  - </a:t>
            </a:r>
            <a:r>
              <a:rPr lang="en-GB" sz="24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TVI and TVI 24 were the official broadcasters of the </a:t>
            </a:r>
            <a:r>
              <a:rPr lang="en-GB" sz="24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league </a:t>
            </a:r>
            <a:br>
              <a:rPr lang="en-GB" sz="24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</a:br>
            <a:r>
              <a:rPr lang="en-GB" sz="2400" dirty="0" smtClean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(x1 per week)</a:t>
            </a:r>
            <a:endParaRPr lang="pt-PT" sz="2400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4425" lvl="1" indent="-342900" hangingPunct="1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Install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removable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attractive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floor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covering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Sports Hall for live TV matches </a:t>
            </a:r>
          </a:p>
          <a:p>
            <a:pPr marL="1114425" lvl="1" indent="-342900" hangingPunct="1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Install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technology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around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match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floor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sponsors’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promotional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live TV matches 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6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7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8" name="TextBox 1"/>
          <p:cNvSpPr txBox="1"/>
          <p:nvPr/>
        </p:nvSpPr>
        <p:spPr>
          <a:xfrm>
            <a:off x="773807" y="527204"/>
            <a:ext cx="6760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>
                <a:solidFill>
                  <a:srgbClr val="C00000"/>
                </a:solidFill>
                <a:latin typeface="Calibri"/>
              </a:rPr>
              <a:t>+ FUTSAL and </a:t>
            </a:r>
            <a:r>
              <a:rPr lang="en-US" sz="2800" b="1" kern="1200" dirty="0" smtClean="0">
                <a:solidFill>
                  <a:srgbClr val="C00000"/>
                </a:solidFill>
                <a:latin typeface="Calibri"/>
              </a:rPr>
              <a:t>matches more attractive</a:t>
            </a:r>
            <a:endParaRPr lang="en-US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9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PROJECT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: +FUTSAL – </a:t>
            </a: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2015/2016</a:t>
            </a:r>
            <a:endParaRPr lang="pt-PT" sz="2800" b="1" dirty="0">
              <a:solidFill>
                <a:schemeClr val="bg1"/>
              </a:solidFill>
              <a:latin typeface="Calibri"/>
            </a:endParaRPr>
          </a:p>
        </p:txBody>
      </p:sp>
      <p:grpSp>
        <p:nvGrpSpPr>
          <p:cNvPr id="31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32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TextBox 36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599961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75370" y="-3385091"/>
            <a:ext cx="5441264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1" name="Marcador de Posição do Texto 1"/>
          <p:cNvSpPr txBox="1">
            <a:spLocks/>
          </p:cNvSpPr>
          <p:nvPr/>
        </p:nvSpPr>
        <p:spPr>
          <a:xfrm>
            <a:off x="0" y="183228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28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773807" y="1448221"/>
            <a:ext cx="1071291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9625" lvl="0" indent="-342900" algn="just" hangingPunct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Register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7 to 9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locally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trained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players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on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the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match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sheet</a:t>
            </a: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marL="809625" lvl="0" indent="-342900" algn="just" hangingPunct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Enroll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3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youth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teams (A/B/C) in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official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competitions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</a:p>
          <a:p>
            <a:pPr marL="809625" lvl="0" indent="-342900" algn="just" hangingPunct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Grant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the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FPF 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exclusive TV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rights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for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all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Club 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matches (16/17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and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17/18)</a:t>
            </a: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marL="809625" lvl="0" indent="-342900" algn="just" hangingPunct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Appoint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a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technical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coordinator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for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youth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training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development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–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mimimum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qualification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: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level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II</a:t>
            </a: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marL="809625" lvl="0" indent="-342900" algn="just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Appoint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a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public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relations</a:t>
            </a: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official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6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7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8" name="TextBox 1"/>
          <p:cNvSpPr txBox="1"/>
          <p:nvPr/>
        </p:nvSpPr>
        <p:spPr>
          <a:xfrm>
            <a:off x="773807" y="527204"/>
            <a:ext cx="6760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 smtClean="0">
                <a:solidFill>
                  <a:srgbClr val="C00000"/>
                </a:solidFill>
                <a:latin typeface="Calibri"/>
              </a:rPr>
              <a:t>Obligations </a:t>
            </a:r>
            <a:r>
              <a:rPr lang="en-US" sz="2800" b="1" kern="1200" dirty="0">
                <a:solidFill>
                  <a:srgbClr val="C00000"/>
                </a:solidFill>
                <a:latin typeface="Calibri"/>
              </a:rPr>
              <a:t>- </a:t>
            </a:r>
            <a:r>
              <a:rPr lang="en-US" sz="2800" b="1" kern="1200" dirty="0" smtClean="0">
                <a:solidFill>
                  <a:srgbClr val="C00000"/>
                </a:solidFill>
                <a:latin typeface="Calibri"/>
              </a:rPr>
              <a:t>Clubs</a:t>
            </a:r>
            <a:endParaRPr lang="en-US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9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PROJECT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: +FUTSAL – </a:t>
            </a: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2015/2016</a:t>
            </a:r>
            <a:endParaRPr lang="pt-PT" sz="2800" b="1" dirty="0">
              <a:solidFill>
                <a:schemeClr val="bg1"/>
              </a:solidFill>
              <a:latin typeface="Calibri"/>
            </a:endParaRPr>
          </a:p>
        </p:txBody>
      </p:sp>
      <p:grpSp>
        <p:nvGrpSpPr>
          <p:cNvPr id="31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32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TextBox 36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941133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70605" y="-3370605"/>
            <a:ext cx="5450790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1" name="Marcador de Posição do Texto 1"/>
          <p:cNvSpPr txBox="1">
            <a:spLocks/>
          </p:cNvSpPr>
          <p:nvPr/>
        </p:nvSpPr>
        <p:spPr>
          <a:xfrm>
            <a:off x="0" y="183228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2800" b="1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6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7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8" name="TextBox 1"/>
          <p:cNvSpPr txBox="1"/>
          <p:nvPr/>
        </p:nvSpPr>
        <p:spPr>
          <a:xfrm>
            <a:off x="773807" y="527204"/>
            <a:ext cx="6760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 smtClean="0">
                <a:solidFill>
                  <a:srgbClr val="C00000"/>
                </a:solidFill>
                <a:latin typeface="Calibri"/>
              </a:rPr>
              <a:t>Obligations </a:t>
            </a:r>
            <a:r>
              <a:rPr lang="en-US" sz="2800" b="1" kern="1200" dirty="0">
                <a:solidFill>
                  <a:srgbClr val="C00000"/>
                </a:solidFill>
                <a:latin typeface="Calibri"/>
              </a:rPr>
              <a:t>- </a:t>
            </a:r>
            <a:r>
              <a:rPr lang="en-US" sz="2800" b="1" kern="1200" dirty="0" smtClean="0">
                <a:solidFill>
                  <a:srgbClr val="C00000"/>
                </a:solidFill>
                <a:latin typeface="Calibri"/>
              </a:rPr>
              <a:t>Clubs</a:t>
            </a:r>
            <a:endParaRPr lang="en-US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9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PROJECT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: +FUTSAL – </a:t>
            </a: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2015/2016</a:t>
            </a:r>
            <a:endParaRPr lang="pt-PT" sz="28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1" name="Retângulo 18"/>
          <p:cNvSpPr/>
          <p:nvPr/>
        </p:nvSpPr>
        <p:spPr>
          <a:xfrm>
            <a:off x="773807" y="1448221"/>
            <a:ext cx="1046416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9625" lvl="0" indent="-342900" algn="just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Guarantee</a:t>
            </a:r>
            <a:r>
              <a:rPr lang="pt-PT" sz="2400" b="1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the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presence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of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players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and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coaches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in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all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media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activities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as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requested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(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interviews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, special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programs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)</a:t>
            </a:r>
          </a:p>
          <a:p>
            <a:pPr marL="809625" lvl="0" indent="-342900" algn="just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Have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a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facebook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account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</a:p>
          <a:p>
            <a:pPr marL="809625" lvl="0" indent="-342900" algn="just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Provide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the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media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with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club´s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match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details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</a:p>
          <a:p>
            <a:pPr marL="809625" lvl="0" indent="-342900" algn="just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Provide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special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aeras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for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interviews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and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match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press</a:t>
            </a:r>
            <a:r>
              <a:rPr lang="pt-PT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r>
              <a:rPr lang="pt-PT" sz="24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conferences</a:t>
            </a: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grpSp>
        <p:nvGrpSpPr>
          <p:cNvPr id="19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32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TextBox 36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695032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70605" y="-3370605"/>
            <a:ext cx="5450790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1" name="Marcador de Posição do Texto 1"/>
          <p:cNvSpPr txBox="1">
            <a:spLocks/>
          </p:cNvSpPr>
          <p:nvPr/>
        </p:nvSpPr>
        <p:spPr>
          <a:xfrm>
            <a:off x="0" y="183228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2800" b="1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6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7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8" name="TextBox 1"/>
          <p:cNvSpPr txBox="1"/>
          <p:nvPr/>
        </p:nvSpPr>
        <p:spPr>
          <a:xfrm>
            <a:off x="773807" y="527204"/>
            <a:ext cx="6760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 smtClean="0">
                <a:solidFill>
                  <a:srgbClr val="C00000"/>
                </a:solidFill>
                <a:latin typeface="Calibri"/>
              </a:rPr>
              <a:t>Media Impact</a:t>
            </a:r>
            <a:endParaRPr lang="en-US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9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800" b="1" dirty="0" smtClean="0">
                <a:solidFill>
                  <a:srgbClr val="FFFFFF"/>
                </a:solidFill>
                <a:latin typeface="Calibri"/>
              </a:rPr>
              <a:t>PROJECT</a:t>
            </a:r>
            <a:r>
              <a:rPr lang="pt-PT" sz="2800" b="1" dirty="0">
                <a:solidFill>
                  <a:srgbClr val="FFFFFF"/>
                </a:solidFill>
                <a:latin typeface="Calibri"/>
              </a:rPr>
              <a:t>: +FUTSAL – </a:t>
            </a:r>
            <a:r>
              <a:rPr lang="pt-PT" sz="2800" b="1" dirty="0" smtClean="0">
                <a:solidFill>
                  <a:srgbClr val="FFFFFF"/>
                </a:solidFill>
                <a:latin typeface="Calibri"/>
              </a:rPr>
              <a:t>2015/2016</a:t>
            </a:r>
            <a:endParaRPr lang="pt-PT" sz="28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1" name="Retângulo 18"/>
          <p:cNvSpPr/>
          <p:nvPr/>
        </p:nvSpPr>
        <p:spPr>
          <a:xfrm>
            <a:off x="773807" y="1448221"/>
            <a:ext cx="112544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6450" indent="-4445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PT" sz="2400" b="1" kern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LEAGUE </a:t>
            </a:r>
            <a:r>
              <a:rPr lang="pt-PT" sz="24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SPORTZONE (LSZ)</a:t>
            </a:r>
          </a:p>
          <a:p>
            <a:pPr lvl="0"/>
            <a:r>
              <a:rPr lang="en-GB" sz="20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	- </a:t>
            </a:r>
            <a:r>
              <a:rPr lang="en-GB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One live TV match / week</a:t>
            </a:r>
          </a:p>
          <a:p>
            <a:pPr lvl="2">
              <a:lnSpc>
                <a:spcPct val="150000"/>
              </a:lnSpc>
            </a:pPr>
            <a:r>
              <a:rPr lang="en-GB" sz="20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	- </a:t>
            </a:r>
            <a:r>
              <a:rPr lang="en-GB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Audiences (ex:)</a:t>
            </a:r>
          </a:p>
          <a:p>
            <a:pPr lvl="2">
              <a:spcAft>
                <a:spcPts val="600"/>
              </a:spcAft>
            </a:pPr>
            <a:r>
              <a:rPr lang="en-GB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		</a:t>
            </a:r>
            <a:r>
              <a:rPr lang="pt-PT" sz="20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1st match final - SC Braga/AAUM-Sporting CP – match </a:t>
            </a:r>
            <a:r>
              <a:rPr lang="pt-PT" sz="20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average</a:t>
            </a:r>
            <a:r>
              <a:rPr lang="pt-PT" sz="20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130,000</a:t>
            </a:r>
          </a:p>
          <a:p>
            <a:pPr lvl="2">
              <a:spcAft>
                <a:spcPts val="3000"/>
              </a:spcAft>
            </a:pPr>
            <a:r>
              <a:rPr lang="pt-PT" sz="20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	</a:t>
            </a:r>
            <a:r>
              <a:rPr lang="pt-PT" sz="20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	3rd match final </a:t>
            </a:r>
            <a:r>
              <a:rPr lang="pt-PT" sz="2000" kern="1200" dirty="0">
                <a:solidFill>
                  <a:srgbClr val="FFFFFF">
                    <a:lumMod val="95000"/>
                  </a:srgbClr>
                </a:solidFill>
                <a:latin typeface="Calibri"/>
              </a:rPr>
              <a:t>- SC Braga/AAUM-Sporting CP </a:t>
            </a:r>
            <a:r>
              <a:rPr lang="pt-PT" sz="20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– match </a:t>
            </a:r>
            <a:r>
              <a:rPr lang="pt-PT" sz="2000" kern="1200" dirty="0" err="1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average</a:t>
            </a:r>
            <a:r>
              <a:rPr lang="pt-PT" sz="20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190,000</a:t>
            </a:r>
            <a:endParaRPr lang="en-GB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marL="806450" lvl="0" indent="-444500">
              <a:buFont typeface="Wingdings" panose="05000000000000000000" pitchFamily="2" charset="2"/>
              <a:buChar char="ü"/>
            </a:pPr>
            <a:r>
              <a:rPr lang="en-GB" sz="2400" b="1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CUP </a:t>
            </a:r>
            <a:r>
              <a:rPr lang="en-GB" sz="2400" b="1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OF PORTUGAL / LEAGUE CUP – FINAL EIGHT </a:t>
            </a:r>
            <a:r>
              <a:rPr lang="en-GB" sz="2400" b="1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ROUND</a:t>
            </a:r>
            <a:endParaRPr lang="en-GB" sz="2400" b="1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lvl="8"/>
            <a:r>
              <a:rPr lang="en-GB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	-  All TV matches live </a:t>
            </a: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grpSp>
        <p:nvGrpSpPr>
          <p:cNvPr id="19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32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TextBox 36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pt-PT" sz="3600" b="1" dirty="0" smtClean="0">
                <a:solidFill>
                  <a:srgbClr val="D96B21"/>
                </a:solidFill>
              </a:rPr>
              <a:t>Futsal in Portugal</a:t>
            </a:r>
            <a:endParaRPr lang="pt-PT" sz="3600" b="1" dirty="0">
              <a:solidFill>
                <a:srgbClr val="D96B2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579880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 rot="5400000">
            <a:off x="3370605" y="-3390236"/>
            <a:ext cx="5450790" cy="12192000"/>
          </a:xfrm>
          <a:prstGeom prst="rect">
            <a:avLst/>
          </a:prstGeom>
          <a:solidFill>
            <a:srgbClr val="D96B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1" name="Marcador de Posição do Texto 1"/>
          <p:cNvSpPr txBox="1">
            <a:spLocks/>
          </p:cNvSpPr>
          <p:nvPr/>
        </p:nvSpPr>
        <p:spPr>
          <a:xfrm>
            <a:off x="0" y="183228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28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0" y="248193"/>
            <a:ext cx="6487427" cy="2103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endParaRPr lang="pt-PT" sz="2800" b="1" kern="1200" dirty="0" smtClean="0">
              <a:solidFill>
                <a:prstClr val="black"/>
              </a:solidFill>
              <a:latin typeface="Calibri"/>
            </a:endParaRPr>
          </a:p>
          <a:p>
            <a:pPr marL="457200" lvl="1" hangingPunct="1"/>
            <a:endParaRPr lang="pt-PT" sz="2400" b="1" kern="1200" dirty="0" smtClean="0">
              <a:solidFill>
                <a:prstClr val="black"/>
              </a:solidFill>
              <a:latin typeface="Calibri"/>
            </a:endParaRPr>
          </a:p>
          <a:p>
            <a:pPr marL="914400" lvl="1" indent="-457200" hangingPunct="1">
              <a:buFont typeface="Arial" panose="020B0604020202020204" pitchFamily="34" charset="0"/>
              <a:buChar char="•"/>
            </a:pPr>
            <a:endParaRPr lang="pt-PT" sz="2400" b="1" kern="1200" dirty="0">
              <a:solidFill>
                <a:prstClr val="black"/>
              </a:solidFill>
              <a:latin typeface="Calibri"/>
            </a:endParaRPr>
          </a:p>
          <a:p>
            <a:pPr marL="914400" lvl="1" indent="-457200" hangingPunct="1">
              <a:buFont typeface="Arial" panose="020B0604020202020204" pitchFamily="34" charset="0"/>
              <a:buChar char="•"/>
            </a:pPr>
            <a:endParaRPr lang="pt-PT" sz="2400" b="1" kern="1200" dirty="0">
              <a:solidFill>
                <a:prstClr val="black"/>
              </a:solidFill>
              <a:latin typeface="Calibri"/>
            </a:endParaRPr>
          </a:p>
          <a:p>
            <a:pPr hangingPunct="1"/>
            <a:endParaRPr lang="pt-PT" sz="2800" b="1" kern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468282" y="1704316"/>
            <a:ext cx="1048559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FFFF"/>
                </a:solidFill>
                <a:latin typeface="+mj-lt"/>
                <a:ea typeface="Roboto" pitchFamily="2" charset="0"/>
              </a:rPr>
              <a:t>F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ixed amount for the participation in LSZ: equal fixed amount </a:t>
            </a:r>
          </a:p>
          <a:p>
            <a:pPr marL="285750" lvl="8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FFFF"/>
                </a:solidFill>
                <a:latin typeface="+mj-lt"/>
                <a:ea typeface="Roboto" pitchFamily="2" charset="0"/>
              </a:rPr>
              <a:t>P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rize money for each victory LSZ: equal fixed amount </a:t>
            </a:r>
          </a:p>
          <a:p>
            <a:pPr marL="285750" lvl="7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FFFF"/>
                </a:solidFill>
                <a:latin typeface="+mj-lt"/>
                <a:ea typeface="Roboto" pitchFamily="2" charset="0"/>
              </a:rPr>
              <a:t>P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rize money based on past 5 years performance LSZ: 5 groups (1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st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/ 2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nd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/ 3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rd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and 4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th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/ 5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th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to 8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th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/ 9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th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to 14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th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)</a:t>
            </a:r>
          </a:p>
          <a:p>
            <a:pPr marL="285750" lvl="7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FFFF"/>
                </a:solidFill>
                <a:latin typeface="+mj-lt"/>
                <a:ea typeface="Roboto" pitchFamily="2" charset="0"/>
              </a:rPr>
              <a:t>P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rize money based on final league table standings: 5 groups (1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st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/ 2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nd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/ 3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rd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and 4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th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/ 5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th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to 8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th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/ 9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th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 to 14</a:t>
            </a:r>
            <a:r>
              <a:rPr lang="en-GB" baseline="30000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th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)          </a:t>
            </a:r>
          </a:p>
          <a:p>
            <a:pPr lvl="0"/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	</a:t>
            </a:r>
            <a:endParaRPr lang="pt-PT" kern="1200" dirty="0">
              <a:solidFill>
                <a:prstClr val="black"/>
              </a:solidFill>
              <a:latin typeface="+mj-l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9344130" y="144148"/>
            <a:ext cx="2730136" cy="836290"/>
            <a:chOff x="9344130" y="144148"/>
            <a:chExt cx="2730136" cy="836290"/>
          </a:xfrm>
        </p:grpSpPr>
        <p:pic>
          <p:nvPicPr>
            <p:cNvPr id="26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7976" y="144148"/>
              <a:ext cx="836290" cy="836290"/>
            </a:xfrm>
            <a:prstGeom prst="rect">
              <a:avLst/>
            </a:prstGeom>
          </p:spPr>
        </p:pic>
        <p:pic>
          <p:nvPicPr>
            <p:cNvPr id="27" name="Imagem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9344130" y="144148"/>
              <a:ext cx="1714114" cy="821541"/>
            </a:xfrm>
            <a:prstGeom prst="rect">
              <a:avLst/>
            </a:prstGeom>
          </p:spPr>
        </p:pic>
      </p:grpSp>
      <p:sp>
        <p:nvSpPr>
          <p:cNvPr id="28" name="TextBox 1"/>
          <p:cNvSpPr txBox="1"/>
          <p:nvPr/>
        </p:nvSpPr>
        <p:spPr>
          <a:xfrm>
            <a:off x="745232" y="527204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 smtClean="0">
                <a:solidFill>
                  <a:srgbClr val="C00000"/>
                </a:solidFill>
                <a:latin typeface="Calibri"/>
              </a:rPr>
              <a:t>Financial package and other assistance</a:t>
            </a:r>
            <a:endParaRPr lang="en-US" sz="2800" b="1" kern="12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9" name="Marcador de Posição do Texto 1"/>
          <p:cNvSpPr txBox="1">
            <a:spLocks/>
          </p:cNvSpPr>
          <p:nvPr/>
        </p:nvSpPr>
        <p:spPr>
          <a:xfrm>
            <a:off x="5669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PROJECT</a:t>
            </a:r>
            <a:r>
              <a:rPr lang="pt-PT" sz="2800" b="1" dirty="0">
                <a:solidFill>
                  <a:schemeClr val="bg1"/>
                </a:solidFill>
                <a:latin typeface="Calibri"/>
              </a:rPr>
              <a:t>: +FUTSAL – </a:t>
            </a:r>
            <a:r>
              <a:rPr lang="pt-PT" sz="2800" b="1" dirty="0" smtClean="0">
                <a:solidFill>
                  <a:schemeClr val="bg1"/>
                </a:solidFill>
                <a:latin typeface="Calibri"/>
              </a:rPr>
              <a:t>2015/2016</a:t>
            </a:r>
            <a:endParaRPr lang="pt-PT" sz="28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1099" y="1181100"/>
            <a:ext cx="5306327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61950" lvl="0" indent="-361950">
              <a:buFont typeface="Wingdings" panose="05000000000000000000" pitchFamily="2" charset="2"/>
              <a:buChar char="Ø"/>
            </a:pPr>
            <a:r>
              <a:rPr lang="pt-PT" sz="2800" b="1" kern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LEAGUE SPORTZONE (LSZ)</a:t>
            </a:r>
            <a:endParaRPr lang="pt-PT" sz="28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81098" y="3304051"/>
            <a:ext cx="10382883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61950" lvl="0" indent="-361950">
              <a:buFont typeface="Wingdings" panose="05000000000000000000" pitchFamily="2" charset="2"/>
              <a:buChar char="Ø"/>
            </a:pPr>
            <a:r>
              <a:rPr lang="en-US" sz="2800" b="1" kern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CUP </a:t>
            </a:r>
            <a:r>
              <a:rPr lang="en-US" sz="28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US" sz="2800" b="1" kern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PORTUGAL </a:t>
            </a:r>
            <a:r>
              <a:rPr lang="en-US" sz="28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FINAL </a:t>
            </a:r>
            <a:r>
              <a:rPr lang="en-US" sz="2800" b="1" kern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EIGHT</a:t>
            </a:r>
            <a:endParaRPr lang="en-US" sz="28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tângulo 18"/>
          <p:cNvSpPr/>
          <p:nvPr/>
        </p:nvSpPr>
        <p:spPr>
          <a:xfrm>
            <a:off x="1468282" y="3832490"/>
            <a:ext cx="44490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FFFF"/>
                </a:solidFill>
                <a:latin typeface="+mj-lt"/>
                <a:ea typeface="Roboto" pitchFamily="2" charset="0"/>
              </a:rPr>
              <a:t>B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oard and lodgings </a:t>
            </a:r>
            <a:r>
              <a:rPr lang="en-US" dirty="0">
                <a:solidFill>
                  <a:srgbClr val="FFFFFF"/>
                </a:solidFill>
                <a:latin typeface="Calibri"/>
                <a:ea typeface="Roboto" pitchFamily="2" charset="0"/>
              </a:rPr>
              <a:t>and financial prize</a:t>
            </a:r>
            <a:endParaRPr lang="en-GB" dirty="0">
              <a:solidFill>
                <a:srgbClr val="FFFFFF"/>
              </a:solidFill>
              <a:latin typeface="Calibri"/>
              <a:ea typeface="Roboto" pitchFamily="2" charset="0"/>
            </a:endParaRPr>
          </a:p>
          <a:p>
            <a:pPr marL="285750" lvl="8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	</a:t>
            </a:r>
            <a:endParaRPr lang="pt-PT" kern="1200" dirty="0">
              <a:solidFill>
                <a:prstClr val="black"/>
              </a:solidFill>
              <a:latin typeface="+mj-lt"/>
            </a:endParaRPr>
          </a:p>
        </p:txBody>
      </p:sp>
      <p:grpSp>
        <p:nvGrpSpPr>
          <p:cNvPr id="33" name="Grupo 1"/>
          <p:cNvGrpSpPr/>
          <p:nvPr/>
        </p:nvGrpSpPr>
        <p:grpSpPr>
          <a:xfrm>
            <a:off x="1266824" y="5617842"/>
            <a:ext cx="10533567" cy="1160605"/>
            <a:chOff x="-28042" y="5187301"/>
            <a:chExt cx="13747117" cy="1514678"/>
          </a:xfrm>
        </p:grpSpPr>
        <p:pic>
          <p:nvPicPr>
            <p:cNvPr id="34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042" y="5253448"/>
              <a:ext cx="1432459" cy="1432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8679870" y="5228330"/>
              <a:ext cx="1195209" cy="14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5" descr="C:\Users\Bosch\Desktop\Logo_UEFA_Futsal_Cup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366" y="5303682"/>
              <a:ext cx="1233032" cy="136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546549" y="5187301"/>
              <a:ext cx="1626985" cy="151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3669" y="5303683"/>
              <a:ext cx="2545406" cy="1215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9" name="TextBox 38"/>
          <p:cNvSpPr txBox="1"/>
          <p:nvPr/>
        </p:nvSpPr>
        <p:spPr>
          <a:xfrm>
            <a:off x="0" y="0"/>
            <a:ext cx="64632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3600" b="1" i="0" u="none" strike="noStrike" cap="none" spc="0" normalizeH="0" baseline="0" dirty="0" smtClean="0">
                <a:ln>
                  <a:noFill/>
                </a:ln>
                <a:solidFill>
                  <a:srgbClr val="D96B2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Futsal in Portugal</a:t>
            </a:r>
            <a:endParaRPr kumimoji="0" lang="pt-PT" sz="3600" b="1" i="0" u="none" strike="noStrike" cap="none" spc="0" normalizeH="0" baseline="0" dirty="0">
              <a:ln>
                <a:noFill/>
              </a:ln>
              <a:solidFill>
                <a:srgbClr val="D96B2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93679" y="5107476"/>
            <a:ext cx="9563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Source</a:t>
            </a:r>
            <a:r>
              <a:rPr kumimoji="0" lang="pt-PT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Helvetica"/>
              </a:rPr>
              <a:t>: FPF</a:t>
            </a:r>
            <a:endParaRPr kumimoji="0" lang="pt-PT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Helvetica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187455" y="4409061"/>
            <a:ext cx="10382883" cy="6001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61950" lvl="0" indent="-3619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kern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LEAGUE </a:t>
            </a:r>
            <a:r>
              <a:rPr lang="en-US" sz="28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CUP – FINAL </a:t>
            </a:r>
            <a:r>
              <a:rPr lang="en-US" sz="2800" b="1" kern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EIGHT</a:t>
            </a:r>
          </a:p>
        </p:txBody>
      </p:sp>
      <p:sp>
        <p:nvSpPr>
          <p:cNvPr id="24" name="Retângulo 18"/>
          <p:cNvSpPr/>
          <p:nvPr/>
        </p:nvSpPr>
        <p:spPr>
          <a:xfrm>
            <a:off x="1466781" y="4890190"/>
            <a:ext cx="44490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FFFF"/>
                </a:solidFill>
                <a:latin typeface="+mj-lt"/>
                <a:ea typeface="Roboto" pitchFamily="2" charset="0"/>
              </a:rPr>
              <a:t>B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oard</a:t>
            </a:r>
            <a:r>
              <a:rPr lang="en-US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, </a:t>
            </a:r>
            <a:r>
              <a:rPr lang="en-US" dirty="0">
                <a:solidFill>
                  <a:srgbClr val="FFFFFF"/>
                </a:solidFill>
                <a:latin typeface="+mj-lt"/>
                <a:ea typeface="Roboto" pitchFamily="2" charset="0"/>
              </a:rPr>
              <a:t>lodgings </a:t>
            </a:r>
            <a:r>
              <a:rPr lang="en-GB" dirty="0" smtClean="0">
                <a:solidFill>
                  <a:srgbClr val="FFFFFF"/>
                </a:solidFill>
                <a:latin typeface="+mj-lt"/>
                <a:ea typeface="Roboto" pitchFamily="2" charset="0"/>
              </a:rPr>
              <a:t>	</a:t>
            </a:r>
            <a:endParaRPr lang="pt-PT" kern="1200" dirty="0">
              <a:solidFill>
                <a:prstClr val="black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648357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3365843" y="-3387886"/>
            <a:ext cx="5450790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872" y="136586"/>
            <a:ext cx="1359933" cy="90662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640416" y="5534717"/>
            <a:ext cx="7474051" cy="1253256"/>
            <a:chOff x="2707091" y="5553767"/>
            <a:chExt cx="7474051" cy="1253256"/>
          </a:xfrm>
        </p:grpSpPr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091" y="5663065"/>
              <a:ext cx="1374121" cy="918030"/>
            </a:xfrm>
            <a:prstGeom prst="rect">
              <a:avLst/>
            </a:prstGeom>
          </p:spPr>
        </p:pic>
        <p:pic>
          <p:nvPicPr>
            <p:cNvPr id="12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422912" y="5553767"/>
              <a:ext cx="1346179" cy="1253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5055" y="5649671"/>
              <a:ext cx="2106087" cy="1005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  <a:latin typeface="Calibri"/>
              </a:rPr>
              <a:t>THE CASE OF AAUM (1994/2007)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33501" y="1466849"/>
            <a:ext cx="9515474" cy="6001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pt-PT" sz="2800" b="1" kern="1200" dirty="0">
                <a:solidFill>
                  <a:schemeClr val="bg1"/>
                </a:solidFill>
                <a:latin typeface="Calibri"/>
              </a:rPr>
              <a:t>TWO TEAMS </a:t>
            </a:r>
            <a:r>
              <a:rPr lang="pt-PT" sz="28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(</a:t>
            </a:r>
            <a:r>
              <a:rPr lang="pt-PT" sz="28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FPF </a:t>
            </a:r>
            <a:r>
              <a:rPr lang="pt-PT" sz="28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+ </a:t>
            </a:r>
            <a:r>
              <a:rPr lang="pt-PT" sz="28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University</a:t>
            </a:r>
            <a:r>
              <a:rPr lang="pt-PT" sz="28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) </a:t>
            </a:r>
            <a:r>
              <a:rPr lang="pt-PT" sz="2800" b="1" kern="1200" dirty="0">
                <a:solidFill>
                  <a:schemeClr val="bg1"/>
                </a:solidFill>
                <a:latin typeface="Calibri"/>
              </a:rPr>
              <a:t>ONE PROJECT </a:t>
            </a:r>
            <a:r>
              <a:rPr lang="pt-PT" sz="28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(FUTSAL</a:t>
            </a:r>
            <a:r>
              <a:rPr lang="pt-PT" sz="28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) – </a:t>
            </a:r>
            <a:r>
              <a:rPr lang="pt-PT" sz="2800" b="1" kern="1200" dirty="0" smtClean="0">
                <a:solidFill>
                  <a:srgbClr val="FFFF00"/>
                </a:solidFill>
                <a:latin typeface="Calibri"/>
              </a:rPr>
              <a:t>PART 1</a:t>
            </a:r>
            <a:r>
              <a:rPr lang="pt-PT" sz="28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endParaRPr lang="pt-PT" sz="28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9898" y="2581275"/>
            <a:ext cx="10312428" cy="28469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indent="180975">
              <a:spcAft>
                <a:spcPts val="600"/>
              </a:spcAft>
            </a:pP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FROM</a:t>
            </a:r>
          </a:p>
          <a:p>
            <a:pPr marL="990600" lvl="0" indent="-276225">
              <a:spcAft>
                <a:spcPts val="600"/>
              </a:spcAft>
            </a:pPr>
            <a:r>
              <a:rPr lang="pt-PT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…</a:t>
            </a:r>
            <a:r>
              <a:rPr lang="en-US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a squad comprising a mix of </a:t>
            </a:r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non-university </a:t>
            </a:r>
            <a:r>
              <a:rPr lang="en-US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and university players </a:t>
            </a:r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/>
            </a:r>
            <a:b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</a:br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(…</a:t>
            </a:r>
            <a:r>
              <a:rPr lang="en-US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1994 </a:t>
            </a:r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to </a:t>
            </a:r>
            <a:r>
              <a:rPr lang="en-US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2001/02</a:t>
            </a:r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)</a:t>
            </a:r>
          </a:p>
          <a:p>
            <a:pPr marL="809625" lvl="0" indent="-628650">
              <a:spcBef>
                <a:spcPts val="1200"/>
              </a:spcBef>
              <a:spcAft>
                <a:spcPts val="600"/>
              </a:spcAft>
            </a:pPr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TO</a:t>
            </a:r>
          </a:p>
          <a:p>
            <a:pPr marL="990600" lvl="0" indent="-276225">
              <a:spcAft>
                <a:spcPts val="600"/>
              </a:spcAft>
            </a:pPr>
            <a:r>
              <a:rPr lang="en-US" sz="24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…one exclusively composed of university players (2002/03 to 2007</a:t>
            </a:r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)</a:t>
            </a:r>
            <a:endParaRPr lang="en-US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  <a:p>
            <a:pPr lvl="0">
              <a:spcAft>
                <a:spcPts val="600"/>
              </a:spcAft>
            </a:pPr>
            <a:endParaRPr lang="pt-PT" sz="24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273989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3370607" y="-3389854"/>
            <a:ext cx="5450790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872" y="136586"/>
            <a:ext cx="1359933" cy="90662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640416" y="5534717"/>
            <a:ext cx="7474051" cy="1253256"/>
            <a:chOff x="2707091" y="5553767"/>
            <a:chExt cx="7474051" cy="1253256"/>
          </a:xfrm>
        </p:grpSpPr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091" y="5663065"/>
              <a:ext cx="1374121" cy="918030"/>
            </a:xfrm>
            <a:prstGeom prst="rect">
              <a:avLst/>
            </a:prstGeom>
          </p:spPr>
        </p:pic>
        <p:pic>
          <p:nvPicPr>
            <p:cNvPr id="12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422912" y="5553767"/>
              <a:ext cx="1346179" cy="1253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5055" y="5649671"/>
              <a:ext cx="2106087" cy="1005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8" y="73500"/>
            <a:ext cx="5184576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  <a:latin typeface="Calibri"/>
              </a:rPr>
              <a:t>THE CASE OF AAUM (1994/2007)</a:t>
            </a:r>
          </a:p>
        </p:txBody>
      </p:sp>
      <p:sp>
        <p:nvSpPr>
          <p:cNvPr id="15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970128" y="1036819"/>
            <a:ext cx="10982424" cy="4585867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i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FPF </a:t>
            </a:r>
            <a:r>
              <a:rPr lang="en-US" sz="2200" i="1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COMPETITIONS:</a:t>
            </a:r>
          </a:p>
          <a:p>
            <a:pPr marL="361950">
              <a:spcAft>
                <a:spcPts val="600"/>
              </a:spcAft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- 1st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Division – 7 years (1994/95 up to 2000/01)</a:t>
            </a:r>
          </a:p>
          <a:p>
            <a:pPr marL="361950">
              <a:spcAft>
                <a:spcPts val="600"/>
              </a:spcAft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- 2nd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Division – 3 years (2001/02) up to 2003/04)</a:t>
            </a:r>
          </a:p>
          <a:p>
            <a:pPr marL="361950">
              <a:spcAft>
                <a:spcPts val="600"/>
              </a:spcAft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- 3rd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Division – 1 year (2004/05)</a:t>
            </a:r>
          </a:p>
          <a:p>
            <a:pPr marL="361950">
              <a:spcAft>
                <a:spcPts val="600"/>
              </a:spcAft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District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Division – 2 years (2005/06 up to 2006/07)</a:t>
            </a:r>
          </a:p>
          <a:p>
            <a:pPr>
              <a:spcAft>
                <a:spcPts val="600"/>
              </a:spcAft>
            </a:pPr>
            <a:endParaRPr lang="en-US" sz="2200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i="1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UNIVERITY CHAMPIONSHIPS:</a:t>
            </a:r>
          </a:p>
          <a:p>
            <a:pPr marL="361950">
              <a:spcAft>
                <a:spcPts val="600"/>
              </a:spcAft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Champions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1995/1996</a:t>
            </a:r>
          </a:p>
          <a:p>
            <a:pPr marL="361950">
              <a:spcAft>
                <a:spcPts val="600"/>
              </a:spcAft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- 3rd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place 1996/97 and 1998/99</a:t>
            </a:r>
          </a:p>
          <a:p>
            <a:pPr>
              <a:spcAft>
                <a:spcPts val="600"/>
              </a:spcAft>
            </a:pPr>
            <a:endParaRPr lang="pt-PT" sz="2200" dirty="0">
              <a:solidFill>
                <a:schemeClr val="bg1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864980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3370607" y="-3389854"/>
            <a:ext cx="5450790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783416" y="5534717"/>
            <a:ext cx="4062000" cy="1253256"/>
            <a:chOff x="2707091" y="5553767"/>
            <a:chExt cx="4062000" cy="1253256"/>
          </a:xfrm>
        </p:grpSpPr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091" y="5663065"/>
              <a:ext cx="1374121" cy="918030"/>
            </a:xfrm>
            <a:prstGeom prst="rect">
              <a:avLst/>
            </a:prstGeom>
          </p:spPr>
        </p:pic>
        <p:pic>
          <p:nvPicPr>
            <p:cNvPr id="12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422912" y="5553767"/>
              <a:ext cx="1346179" cy="1253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8" y="73500"/>
            <a:ext cx="5891022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  <a:latin typeface="Calibri"/>
              </a:rPr>
              <a:t>THE CASE </a:t>
            </a: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OF SC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BRAGA (2005/2007)</a:t>
            </a:r>
          </a:p>
        </p:txBody>
      </p:sp>
      <p:sp>
        <p:nvSpPr>
          <p:cNvPr id="15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970128" y="1036819"/>
            <a:ext cx="7688097" cy="3339372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i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FPF </a:t>
            </a:r>
            <a:r>
              <a:rPr lang="en-US" sz="2200" i="1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COMPETITIONS:</a:t>
            </a:r>
          </a:p>
          <a:p>
            <a:pPr marL="361950">
              <a:spcAft>
                <a:spcPts val="600"/>
              </a:spcAft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- 1st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Division –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years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(2005/06 and 2006/07)</a:t>
            </a:r>
            <a:endParaRPr lang="en-US" sz="2200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>
              <a:spcAft>
                <a:spcPts val="600"/>
              </a:spcAft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Cup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Portugal – Runner-up (2006/2007)</a:t>
            </a:r>
          </a:p>
          <a:p>
            <a:pPr marL="361950">
              <a:spcAft>
                <a:spcPts val="600"/>
              </a:spcAft>
            </a:pPr>
            <a:endParaRPr lang="en-US" sz="2200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>
              <a:spcAft>
                <a:spcPts val="600"/>
              </a:spcAft>
            </a:pPr>
            <a:endParaRPr lang="en-US" sz="2200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lvl="0" indent="-3619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pt-PT" sz="2200" dirty="0">
                <a:solidFill>
                  <a:srgbClr val="FFFFFF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2006/2007 - </a:t>
            </a:r>
            <a:r>
              <a:rPr lang="pt-PT" sz="2200" dirty="0" err="1">
                <a:solidFill>
                  <a:schemeClr val="bg1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Relegated</a:t>
            </a:r>
            <a:r>
              <a:rPr lang="pt-PT" sz="2200" dirty="0">
                <a:solidFill>
                  <a:schemeClr val="bg1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to </a:t>
            </a:r>
            <a:r>
              <a:rPr lang="pt-PT" sz="2200" dirty="0" err="1">
                <a:solidFill>
                  <a:schemeClr val="bg1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Division</a:t>
            </a:r>
            <a:r>
              <a:rPr lang="pt-PT" sz="2200" dirty="0">
                <a:solidFill>
                  <a:schemeClr val="bg1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</a:t>
            </a:r>
            <a:r>
              <a:rPr lang="pt-PT" sz="2200" dirty="0" err="1">
                <a:solidFill>
                  <a:schemeClr val="bg1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Two</a:t>
            </a:r>
            <a:r>
              <a:rPr lang="pt-PT" sz="2200" dirty="0">
                <a:solidFill>
                  <a:schemeClr val="bg1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t> </a:t>
            </a:r>
          </a:p>
          <a:p>
            <a:pPr marL="361950">
              <a:spcAft>
                <a:spcPts val="600"/>
              </a:spcAft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PT" sz="2200" dirty="0">
              <a:solidFill>
                <a:schemeClr val="bg1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</p:txBody>
      </p:sp>
      <p:pic>
        <p:nvPicPr>
          <p:cNvPr id="18" name="Picture 5" descr="https://upload.wikimedia.org/wikipedia/de/thumb/f/f3/Sporting_Clube_de_Braga.svg/872px-Sporting_Clube_de_Braga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9950" y="127060"/>
            <a:ext cx="998802" cy="117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9" b="12892"/>
          <a:stretch/>
        </p:blipFill>
        <p:spPr>
          <a:xfrm>
            <a:off x="7530767" y="2598345"/>
            <a:ext cx="4392647" cy="251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153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3490814" y="-3510060"/>
            <a:ext cx="5210375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sp>
        <p:nvSpPr>
          <p:cNvPr id="15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1323974" y="1046344"/>
            <a:ext cx="9372601" cy="3508649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marL="361950">
              <a:spcAft>
                <a:spcPts val="600"/>
              </a:spcAft>
            </a:pPr>
            <a:endParaRPr lang="en-US" sz="2200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pt-PT" sz="2400" b="1" i="1" dirty="0" smtClean="0">
                <a:solidFill>
                  <a:srgbClr val="FFFFFF"/>
                </a:solidFill>
                <a:latin typeface="Calibri"/>
                <a:ea typeface="Roboto" pitchFamily="2" charset="0"/>
              </a:rPr>
              <a:t>Sporting </a:t>
            </a:r>
            <a:r>
              <a:rPr lang="pt-PT" sz="2400" b="1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Clube de Braga/AAUM Futsal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is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a futsal team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based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in Braga, Portugal.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The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actual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designation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was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established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in 2007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when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SC Braga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and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AAUM (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University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of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Minho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Students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Union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)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merged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the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two</a:t>
            </a:r>
            <a:r>
              <a:rPr lang="pt-PT" sz="2400" i="1" dirty="0">
                <a:solidFill>
                  <a:srgbClr val="FFFFFF"/>
                </a:solidFill>
                <a:latin typeface="Calibri"/>
                <a:ea typeface="Roboto" pitchFamily="2" charset="0"/>
              </a:rPr>
              <a:t> futsal teams. </a:t>
            </a: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pt-PT" sz="2400" i="1" dirty="0" smtClean="0">
                <a:solidFill>
                  <a:srgbClr val="FFFFFF"/>
                </a:solidFill>
                <a:latin typeface="Calibri"/>
                <a:ea typeface="Roboto" pitchFamily="2" charset="0"/>
              </a:rPr>
              <a:t>(</a:t>
            </a:r>
            <a:r>
              <a:rPr lang="pt-PT" sz="2400" i="1" dirty="0" err="1">
                <a:solidFill>
                  <a:srgbClr val="FFFFFF"/>
                </a:solidFill>
                <a:latin typeface="Calibri"/>
                <a:ea typeface="Roboto" pitchFamily="2" charset="0"/>
              </a:rPr>
              <a:t>Wikipedia</a:t>
            </a:r>
            <a:r>
              <a:rPr lang="pt-PT" sz="2400" i="1" dirty="0" smtClean="0">
                <a:solidFill>
                  <a:srgbClr val="FFFFFF"/>
                </a:solidFill>
                <a:latin typeface="Calibri"/>
                <a:ea typeface="Roboto" pitchFamily="2" charset="0"/>
              </a:rPr>
              <a:t>)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PT" sz="2200" dirty="0">
              <a:solidFill>
                <a:schemeClr val="bg1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</p:txBody>
      </p:sp>
      <p:pic>
        <p:nvPicPr>
          <p:cNvPr id="18" name="Picture 5" descr="https://upload.wikimedia.org/wikipedia/de/thumb/f/f3/Sporting_Clube_de_Braga.svg/872px-Sporting_Clube_de_Braga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5" y="5373805"/>
            <a:ext cx="998802" cy="117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Bosch\Desktop\SC BragaAAUMFutsal\SC BragaAAUM 2015_2016\AAUM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400" y="5373806"/>
            <a:ext cx="2045400" cy="115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Bosch\Desktop\uminhologo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" t="17886" r="8652" b="15547"/>
          <a:stretch/>
        </p:blipFill>
        <p:spPr bwMode="auto">
          <a:xfrm>
            <a:off x="7581933" y="5238750"/>
            <a:ext cx="1835065" cy="145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037139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3295208" y="-3314451"/>
            <a:ext cx="5601590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935732" y="519988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 smtClean="0">
                <a:solidFill>
                  <a:schemeClr val="bg1">
                    <a:lumMod val="65000"/>
                  </a:schemeClr>
                </a:solidFill>
                <a:latin typeface="Calibri"/>
              </a:rPr>
              <a:t>The Protocols</a:t>
            </a:r>
            <a:endParaRPr lang="en-US" sz="2800" b="1" kern="12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  <p:pic>
        <p:nvPicPr>
          <p:cNvPr id="27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381126" y="1409699"/>
            <a:ext cx="9515474" cy="6001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pt-PT" sz="2800" b="1" kern="1200" dirty="0">
                <a:solidFill>
                  <a:schemeClr val="bg1"/>
                </a:solidFill>
                <a:latin typeface="Calibri"/>
              </a:rPr>
              <a:t>TWO TEAMS </a:t>
            </a:r>
            <a:r>
              <a:rPr lang="pt-PT" sz="28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(</a:t>
            </a:r>
            <a:r>
              <a:rPr lang="pt-PT" sz="28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FPF </a:t>
            </a:r>
            <a:r>
              <a:rPr lang="pt-PT" sz="28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+ </a:t>
            </a:r>
            <a:r>
              <a:rPr lang="pt-PT" sz="2800" kern="1200" dirty="0" err="1">
                <a:solidFill>
                  <a:schemeClr val="bg1">
                    <a:lumMod val="95000"/>
                  </a:schemeClr>
                </a:solidFill>
                <a:latin typeface="Calibri"/>
              </a:rPr>
              <a:t>University</a:t>
            </a:r>
            <a:r>
              <a:rPr lang="pt-PT" sz="28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) </a:t>
            </a:r>
            <a:r>
              <a:rPr lang="pt-PT" sz="2800" b="1" kern="1200" dirty="0">
                <a:solidFill>
                  <a:schemeClr val="bg1"/>
                </a:solidFill>
                <a:latin typeface="Calibri"/>
              </a:rPr>
              <a:t>ONE PROJECT </a:t>
            </a:r>
            <a:r>
              <a:rPr lang="pt-PT" sz="2800" kern="1200" dirty="0">
                <a:solidFill>
                  <a:schemeClr val="bg1">
                    <a:lumMod val="95000"/>
                  </a:schemeClr>
                </a:solidFill>
                <a:latin typeface="Calibri"/>
              </a:rPr>
              <a:t>(FUTSAL</a:t>
            </a:r>
            <a:r>
              <a:rPr lang="pt-PT" sz="28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) – </a:t>
            </a:r>
            <a:r>
              <a:rPr lang="pt-PT" sz="2800" b="1" kern="1200" dirty="0" smtClean="0">
                <a:solidFill>
                  <a:srgbClr val="FFFF00"/>
                </a:solidFill>
                <a:latin typeface="Calibri"/>
              </a:rPr>
              <a:t>PART 2</a:t>
            </a:r>
            <a:r>
              <a:rPr lang="pt-PT" sz="2800" kern="1200" dirty="0" smtClean="0">
                <a:solidFill>
                  <a:schemeClr val="bg1">
                    <a:lumMod val="95000"/>
                  </a:schemeClr>
                </a:solidFill>
                <a:latin typeface="Calibri"/>
              </a:rPr>
              <a:t> </a:t>
            </a:r>
            <a:endParaRPr lang="pt-PT" sz="28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sp>
        <p:nvSpPr>
          <p:cNvPr id="16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1242313" y="2371809"/>
            <a:ext cx="10359137" cy="3077762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200" b="1" i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August </a:t>
            </a:r>
            <a:r>
              <a:rPr lang="en-US" sz="2200" b="1" i="1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2007 </a:t>
            </a:r>
            <a:r>
              <a:rPr lang="en-US" sz="2200" b="1" i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protocol:</a:t>
            </a:r>
            <a:endParaRPr lang="en-US" sz="2200" b="1" i="1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1+1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AAUM 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takes over full management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responsibilities (</a:t>
            </a:r>
            <a:r>
              <a:rPr lang="en-US" sz="2200" kern="1200" dirty="0" err="1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SCBraga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provides medical and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transport)</a:t>
            </a: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Minho offers use of Sports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Hall</a:t>
            </a: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a squad with </a:t>
            </a:r>
            <a:r>
              <a:rPr lang="en-US" sz="2200" b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exclusively university players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a squad with a </a:t>
            </a:r>
            <a:r>
              <a:rPr lang="en-US" sz="2200" b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minimum of 8 university players</a:t>
            </a:r>
            <a:endParaRPr lang="pt-PT" sz="2200" dirty="0">
              <a:solidFill>
                <a:schemeClr val="bg1"/>
              </a:solidFill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600692" y="5726649"/>
            <a:ext cx="9667383" cy="1070847"/>
            <a:chOff x="486266" y="5525192"/>
            <a:chExt cx="11314126" cy="1253256"/>
          </a:xfrm>
        </p:grpSpPr>
        <p:pic>
          <p:nvPicPr>
            <p:cNvPr id="25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3280" y="5559140"/>
              <a:ext cx="1185227" cy="1185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7630918" y="5559140"/>
              <a:ext cx="988924" cy="1192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228886" y="5525192"/>
              <a:ext cx="1346179" cy="1253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94305" y="5621487"/>
              <a:ext cx="2106087" cy="1005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Imagem 15"/>
            <p:cNvPicPr>
              <a:picLocks noChangeAspect="1"/>
            </p:cNvPicPr>
            <p:nvPr/>
          </p:nvPicPr>
          <p:blipFill rotWithShape="1"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486266" y="5730934"/>
              <a:ext cx="1637809" cy="7849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69709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3295208" y="-3314451"/>
            <a:ext cx="5601590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935732" y="519988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 smtClean="0">
                <a:solidFill>
                  <a:schemeClr val="bg1">
                    <a:lumMod val="65000"/>
                  </a:schemeClr>
                </a:solidFill>
                <a:latin typeface="Calibri"/>
              </a:rPr>
              <a:t>The Protocols</a:t>
            </a:r>
            <a:endParaRPr lang="en-US" sz="2800" b="1" kern="12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  <p:sp>
        <p:nvSpPr>
          <p:cNvPr id="26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1347088" y="1552659"/>
            <a:ext cx="10359137" cy="190821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200" b="1" i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200" b="1" i="1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March 2014 protocol (additions): </a:t>
            </a:r>
            <a:endParaRPr lang="en-US" sz="2200" i="1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egulates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right, and the means, for AAUM to receive sponsorship</a:t>
            </a: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ets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 the yearly financial support by SC Braga to the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</a:p>
          <a:p>
            <a:pPr marL="542925" indent="-180975">
              <a:spcAft>
                <a:spcPts val="1200"/>
              </a:spcAft>
            </a:pPr>
            <a:endParaRPr lang="en-US" sz="2200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00692" y="5726649"/>
            <a:ext cx="9667383" cy="1070847"/>
            <a:chOff x="486266" y="5525192"/>
            <a:chExt cx="11314126" cy="1253256"/>
          </a:xfrm>
        </p:grpSpPr>
        <p:pic>
          <p:nvPicPr>
            <p:cNvPr id="18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3280" y="5559140"/>
              <a:ext cx="1185227" cy="1185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7630918" y="5559140"/>
              <a:ext cx="988924" cy="1192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228886" y="5525192"/>
              <a:ext cx="1346179" cy="1253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94305" y="5621487"/>
              <a:ext cx="2106087" cy="1005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m 15"/>
            <p:cNvPicPr>
              <a:picLocks noChangeAspect="1"/>
            </p:cNvPicPr>
            <p:nvPr/>
          </p:nvPicPr>
          <p:blipFill rotWithShape="1"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486266" y="5730934"/>
              <a:ext cx="1637809" cy="7849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75575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3295208" y="-3314451"/>
            <a:ext cx="5601590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600692" y="5726649"/>
            <a:ext cx="9667383" cy="1070847"/>
            <a:chOff x="486266" y="5525192"/>
            <a:chExt cx="11314126" cy="1253256"/>
          </a:xfrm>
        </p:grpSpPr>
        <p:pic>
          <p:nvPicPr>
            <p:cNvPr id="12" name="Picture 2" descr="C:\Users\Bosch\Desktop\LigaSportZone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3280" y="5559140"/>
              <a:ext cx="1185227" cy="1185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C:\Users\Bosch\Desktop\Taça da Liga - Futsal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59" r="21952"/>
            <a:stretch/>
          </p:blipFill>
          <p:spPr bwMode="auto">
            <a:xfrm>
              <a:off x="7630918" y="5559140"/>
              <a:ext cx="988924" cy="1192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C:\Users\Bosch\Desktop\taçadeportugallogo1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7" r="19511"/>
            <a:stretch/>
          </p:blipFill>
          <p:spPr bwMode="auto">
            <a:xfrm>
              <a:off x="5228886" y="5525192"/>
              <a:ext cx="1346179" cy="1253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8" descr="C:\Users\Bosch\Desktop\fadu-logo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94305" y="5621487"/>
              <a:ext cx="2106087" cy="1005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Imagem 15"/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52" b="14208"/>
            <a:stretch/>
          </p:blipFill>
          <p:spPr>
            <a:xfrm>
              <a:off x="486266" y="5730934"/>
              <a:ext cx="1637809" cy="784970"/>
            </a:xfrm>
            <a:prstGeom prst="rect">
              <a:avLst/>
            </a:prstGeom>
          </p:spPr>
        </p:pic>
      </p:grpSp>
      <p:sp>
        <p:nvSpPr>
          <p:cNvPr id="24" name="TextBox 1"/>
          <p:cNvSpPr txBox="1"/>
          <p:nvPr/>
        </p:nvSpPr>
        <p:spPr>
          <a:xfrm>
            <a:off x="935732" y="519988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 smtClean="0">
                <a:solidFill>
                  <a:schemeClr val="bg1">
                    <a:lumMod val="65000"/>
                  </a:schemeClr>
                </a:solidFill>
                <a:latin typeface="Calibri"/>
              </a:rPr>
              <a:t>The Protocols</a:t>
            </a:r>
            <a:endParaRPr lang="en-US" sz="2800" b="1" kern="12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  <p:sp>
        <p:nvSpPr>
          <p:cNvPr id="26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1347088" y="1047834"/>
            <a:ext cx="10359137" cy="443197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200" b="1" i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September 2014 protocol</a:t>
            </a:r>
            <a:r>
              <a:rPr lang="en-US" sz="2200" i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en-US" sz="2200" i="1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naming: </a:t>
            </a:r>
            <a:r>
              <a:rPr lang="en-US" sz="2000" b="1" kern="1200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SCB/</a:t>
            </a:r>
            <a:r>
              <a:rPr lang="en-US" sz="2000" b="1" kern="1200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AAUMinho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Payment of University fees</a:t>
            </a:r>
            <a:b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Any player-  undergraduate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integrated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masters</a:t>
            </a:r>
            <a:b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two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players - post graduate</a:t>
            </a: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ayment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room and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board</a:t>
            </a:r>
            <a:b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two places at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halls of residence</a:t>
            </a:r>
            <a:b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All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meals at canteens</a:t>
            </a:r>
          </a:p>
          <a:p>
            <a:pPr marL="628650" indent="-2667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Put together and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 previous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protocols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namely:</a:t>
            </a:r>
            <a:b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Regulate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use of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Sports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b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Extend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benefits to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Club officials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 are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students</a:t>
            </a:r>
            <a:b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Increase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financial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</a:t>
            </a:r>
          </a:p>
        </p:txBody>
      </p:sp>
      <p:pic>
        <p:nvPicPr>
          <p:cNvPr id="27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514942" y="2706668"/>
            <a:ext cx="1643388" cy="600160"/>
          </a:xfrm>
          <a:prstGeom prst="rect">
            <a:avLst/>
          </a:prstGeom>
          <a:solidFill>
            <a:srgbClr val="F5B58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pt-PT" sz="2800" b="1" kern="1200" dirty="0" smtClean="0">
                <a:solidFill>
                  <a:schemeClr val="bg1"/>
                </a:solidFill>
                <a:latin typeface="Calibri"/>
              </a:rPr>
              <a:t>UMINHO</a:t>
            </a:r>
            <a:endParaRPr lang="pt-PT" sz="2800" kern="1200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sp>
        <p:nvSpPr>
          <p:cNvPr id="3" name="Right Bracket 2"/>
          <p:cNvSpPr/>
          <p:nvPr/>
        </p:nvSpPr>
        <p:spPr>
          <a:xfrm>
            <a:off x="7375371" y="2091200"/>
            <a:ext cx="131384" cy="1874218"/>
          </a:xfrm>
          <a:prstGeom prst="rightBracket">
            <a:avLst/>
          </a:prstGeom>
          <a:noFill/>
          <a:ln w="25400" cap="flat">
            <a:solidFill>
              <a:srgbClr val="F5B58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PT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830868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4389162" y="-4408404"/>
            <a:ext cx="3413681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935732" y="519988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The </a:t>
            </a:r>
            <a:r>
              <a:rPr lang="en-US" sz="2800" b="1" kern="1200" dirty="0" smtClean="0">
                <a:solidFill>
                  <a:schemeClr val="bg1">
                    <a:lumMod val="65000"/>
                  </a:schemeClr>
                </a:solidFill>
                <a:latin typeface="Calibri"/>
              </a:rPr>
              <a:t>Stakeholders</a:t>
            </a:r>
            <a:endParaRPr lang="en-US" sz="2800" b="1" kern="12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  <p:pic>
        <p:nvPicPr>
          <p:cNvPr id="27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646327" y="2074191"/>
            <a:ext cx="10828420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9" name="Marcador de Posição do Texto 1"/>
          <p:cNvSpPr txBox="1">
            <a:spLocks/>
          </p:cNvSpPr>
          <p:nvPr/>
        </p:nvSpPr>
        <p:spPr>
          <a:xfrm>
            <a:off x="1090866" y="1572730"/>
            <a:ext cx="10010273" cy="79753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77" hangingPunct="0">
              <a:spcBef>
                <a:spcPts val="0"/>
              </a:spcBef>
            </a:pPr>
            <a:r>
              <a:rPr lang="pt-PT" sz="2400" b="1" kern="0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Sporting </a:t>
            </a:r>
            <a:r>
              <a:rPr lang="pt-PT" sz="2400" b="1" kern="0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Clube de Braga ( </a:t>
            </a:r>
            <a:r>
              <a:rPr lang="pt-PT" sz="2400" b="1" kern="0" dirty="0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www.scbraga.pt</a:t>
            </a:r>
            <a:r>
              <a:rPr lang="pt-PT" sz="2400" b="1" kern="0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sz="2400" b="1" kern="0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) </a:t>
            </a:r>
            <a:r>
              <a:rPr lang="pt-PT" sz="2000" b="1" kern="0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- </a:t>
            </a:r>
            <a:r>
              <a:rPr lang="pt-PT" sz="2000" i="1" kern="0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video</a:t>
            </a:r>
            <a:endParaRPr lang="pt-PT" sz="2000" i="1" kern="0" dirty="0">
              <a:solidFill>
                <a:srgbClr val="FFFFFF"/>
              </a:solidFill>
              <a:latin typeface="Calibri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pt-PT" sz="1000" kern="0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endParaRPr lang="pt-PT" sz="2800" kern="0" dirty="0">
              <a:solidFill>
                <a:srgbClr val="FFFFFF"/>
              </a:solidFill>
              <a:latin typeface="Calibri"/>
              <a:ea typeface="Roboto" pitchFamily="2" charset="0"/>
            </a:endParaRPr>
          </a:p>
        </p:txBody>
      </p:sp>
      <p:pic>
        <p:nvPicPr>
          <p:cNvPr id="25" name="Image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1"/>
          <a:stretch/>
        </p:blipFill>
        <p:spPr>
          <a:xfrm>
            <a:off x="864909" y="3505199"/>
            <a:ext cx="5612091" cy="325850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4"/>
          <a:stretch/>
        </p:blipFill>
        <p:spPr bwMode="auto">
          <a:xfrm>
            <a:off x="6581774" y="3495673"/>
            <a:ext cx="5494103" cy="325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9052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4376643" y="-4395885"/>
            <a:ext cx="3438719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935732" y="519988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The </a:t>
            </a:r>
            <a:r>
              <a:rPr lang="en-US" sz="2800" b="1" kern="1200" dirty="0" smtClean="0">
                <a:solidFill>
                  <a:schemeClr val="bg1">
                    <a:lumMod val="65000"/>
                  </a:schemeClr>
                </a:solidFill>
                <a:latin typeface="Calibri"/>
              </a:rPr>
              <a:t>Stakeholders</a:t>
            </a:r>
            <a:endParaRPr lang="en-US" sz="2800" b="1" kern="12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  <p:pic>
        <p:nvPicPr>
          <p:cNvPr id="27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646327" y="2074191"/>
            <a:ext cx="10828420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9" name="Marcador de Posição do Texto 1"/>
          <p:cNvSpPr txBox="1">
            <a:spLocks/>
          </p:cNvSpPr>
          <p:nvPr/>
        </p:nvSpPr>
        <p:spPr>
          <a:xfrm>
            <a:off x="1090866" y="1572730"/>
            <a:ext cx="10010273" cy="159507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77" hangingPunct="0">
              <a:spcBef>
                <a:spcPts val="0"/>
              </a:spcBef>
            </a:pPr>
            <a:r>
              <a:rPr lang="pt-PT" sz="2400" b="1" kern="0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Associação </a:t>
            </a:r>
            <a:r>
              <a:rPr lang="pt-PT" sz="2400" b="1" kern="0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Académica da Universidade do Minho </a:t>
            </a:r>
            <a:r>
              <a:rPr lang="pt-PT" sz="2400" b="1" kern="0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(www.aaum.pt)</a:t>
            </a:r>
            <a:endParaRPr lang="pt-PT" sz="2800" kern="0" dirty="0">
              <a:solidFill>
                <a:srgbClr val="FFFFFF"/>
              </a:solidFill>
              <a:latin typeface="Calibri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pt-PT" sz="2800" kern="0" dirty="0" smtClean="0">
              <a:solidFill>
                <a:srgbClr val="FFFFFF"/>
              </a:solidFill>
              <a:latin typeface="Calibri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pt-PT" sz="2800" kern="0" dirty="0" smtClean="0">
              <a:solidFill>
                <a:srgbClr val="FFFFFF"/>
              </a:solidFill>
              <a:latin typeface="Calibri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pt-PT" sz="2800" kern="0" dirty="0">
              <a:solidFill>
                <a:srgbClr val="FFFFFF"/>
              </a:solidFill>
              <a:latin typeface="Calibri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pt-PT" sz="1000" kern="0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endParaRPr lang="pt-PT" sz="2800" kern="0" dirty="0">
              <a:solidFill>
                <a:srgbClr val="FFFFFF"/>
              </a:solidFill>
              <a:latin typeface="Calibri"/>
              <a:ea typeface="Roboto" pitchFamily="2" charset="0"/>
            </a:endParaRPr>
          </a:p>
        </p:txBody>
      </p:sp>
      <p:grpSp>
        <p:nvGrpSpPr>
          <p:cNvPr id="12" name="Grupo 1"/>
          <p:cNvGrpSpPr/>
          <p:nvPr/>
        </p:nvGrpSpPr>
        <p:grpSpPr>
          <a:xfrm>
            <a:off x="738661" y="3562350"/>
            <a:ext cx="11453340" cy="3105150"/>
            <a:chOff x="109182" y="2901292"/>
            <a:chExt cx="11868067" cy="3273222"/>
          </a:xfrm>
        </p:grpSpPr>
        <p:pic>
          <p:nvPicPr>
            <p:cNvPr id="13" name="Picture 5" descr="C:\Users\Bosch\Desktop\SC BragaAAUMFutsal\SC BragaAAUM 2015_2016\AAUM 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182" y="3844934"/>
              <a:ext cx="2648042" cy="1493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C:\Users\Bosch\Desktop\aaum-banner-2016-opt_alunos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1892" y="2901292"/>
              <a:ext cx="9115357" cy="3273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1464625" y="1739250"/>
            <a:ext cx="9454122" cy="157735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lvl="0" algn="just">
              <a:spcAft>
                <a:spcPts val="600"/>
              </a:spcAft>
            </a:pPr>
            <a:endParaRPr lang="pt-PT" sz="1050" b="1" dirty="0">
              <a:latin typeface="Calibri"/>
              <a:ea typeface="Roboto" pitchFamily="2" charset="0"/>
            </a:endParaRPr>
          </a:p>
          <a:p>
            <a:pPr lvl="0" algn="just" defTabSz="914377">
              <a:lnSpc>
                <a:spcPct val="150000"/>
              </a:lnSpc>
            </a:pPr>
            <a:r>
              <a:rPr lang="pt-PT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The</a:t>
            </a:r>
            <a:r>
              <a:rPr lang="pt-PT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University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of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Minho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Student´s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Union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was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created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on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the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19th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of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December</a:t>
            </a:r>
            <a:r>
              <a:rPr lang="pt-PT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1977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and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represents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all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Minho </a:t>
            </a:r>
            <a:r>
              <a:rPr lang="pt-PT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University</a:t>
            </a:r>
            <a:r>
              <a:rPr lang="pt-PT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students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at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all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levels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and</a:t>
            </a:r>
            <a:r>
              <a:rPr lang="pt-PT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areas</a:t>
            </a:r>
            <a:r>
              <a:rPr lang="pt-PT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– 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social, </a:t>
            </a:r>
            <a:r>
              <a:rPr lang="pt-PT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academic</a:t>
            </a:r>
            <a:r>
              <a:rPr lang="pt-PT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– </a:t>
            </a:r>
            <a:r>
              <a:rPr lang="pt-PT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and</a:t>
            </a:r>
            <a:r>
              <a:rPr lang="pt-PT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participates</a:t>
            </a:r>
            <a:r>
              <a:rPr lang="pt-PT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in </a:t>
            </a:r>
            <a:r>
              <a:rPr lang="pt-PT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all</a:t>
            </a:r>
            <a:r>
              <a:rPr lang="pt-PT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National</a:t>
            </a:r>
            <a:r>
              <a:rPr lang="pt-PT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University</a:t>
            </a:r>
            <a:r>
              <a:rPr lang="pt-PT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Sports </a:t>
            </a:r>
            <a:r>
              <a:rPr lang="pt-PT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Competitions</a:t>
            </a: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4966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4376643" y="-4395885"/>
            <a:ext cx="3438719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935732" y="519988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The </a:t>
            </a:r>
            <a:r>
              <a:rPr lang="en-US" sz="2800" b="1" kern="1200" dirty="0" smtClean="0">
                <a:solidFill>
                  <a:schemeClr val="bg1">
                    <a:lumMod val="65000"/>
                  </a:schemeClr>
                </a:solidFill>
                <a:latin typeface="Calibri"/>
              </a:rPr>
              <a:t>Stakeholders</a:t>
            </a:r>
            <a:endParaRPr lang="en-US" sz="2800" b="1" kern="12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  <p:pic>
        <p:nvPicPr>
          <p:cNvPr id="27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646327" y="2074191"/>
            <a:ext cx="10828420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9" name="Marcador de Posição do Texto 1"/>
          <p:cNvSpPr txBox="1">
            <a:spLocks/>
          </p:cNvSpPr>
          <p:nvPr/>
        </p:nvSpPr>
        <p:spPr>
          <a:xfrm>
            <a:off x="1090866" y="1572730"/>
            <a:ext cx="10010273" cy="79753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77" hangingPunct="0">
              <a:spcBef>
                <a:spcPts val="0"/>
              </a:spcBef>
            </a:pPr>
            <a:r>
              <a:rPr lang="pt-PT" sz="2400" b="1" kern="0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Universidade </a:t>
            </a:r>
            <a:r>
              <a:rPr lang="pt-PT" sz="2400" b="1" kern="0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do Minho </a:t>
            </a:r>
            <a:r>
              <a:rPr lang="pt-PT" sz="2400" b="1" kern="0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(www.uminho.pt) </a:t>
            </a:r>
            <a:r>
              <a:rPr lang="pt-PT" sz="2000" b="1" kern="0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-</a:t>
            </a:r>
            <a:r>
              <a:rPr lang="pt-PT" sz="2000" b="1" kern="0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pt-PT" sz="2000" i="1" kern="0" dirty="0" err="1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video</a:t>
            </a:r>
            <a:endParaRPr lang="pt-PT" sz="2000" i="1" kern="0" dirty="0">
              <a:solidFill>
                <a:srgbClr val="FFFFFF"/>
              </a:solidFill>
              <a:latin typeface="Calibri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pt-PT" sz="2800" kern="0" dirty="0" smtClean="0">
              <a:solidFill>
                <a:srgbClr val="FFFFFF"/>
              </a:solidFill>
              <a:latin typeface="Calibri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pt-PT" sz="2800" kern="0" dirty="0" smtClean="0">
              <a:solidFill>
                <a:srgbClr val="FFFFFF"/>
              </a:solidFill>
              <a:latin typeface="Calibri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pt-PT" sz="2800" kern="0" dirty="0">
              <a:solidFill>
                <a:srgbClr val="FFFFFF"/>
              </a:solidFill>
              <a:latin typeface="Calibri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pt-PT" sz="1000" kern="0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endParaRPr lang="pt-PT" sz="2800" kern="0" dirty="0">
              <a:solidFill>
                <a:srgbClr val="FFFFFF"/>
              </a:solidFill>
              <a:latin typeface="Calibri"/>
              <a:ea typeface="Roboto" pitchFamily="2" charset="0"/>
            </a:endParaRPr>
          </a:p>
        </p:txBody>
      </p:sp>
      <p:pic>
        <p:nvPicPr>
          <p:cNvPr id="16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4"/>
          <a:stretch/>
        </p:blipFill>
        <p:spPr>
          <a:xfrm>
            <a:off x="850468" y="3526451"/>
            <a:ext cx="5026457" cy="3184511"/>
          </a:xfrm>
          <a:prstGeom prst="rect">
            <a:avLst/>
          </a:prstGeom>
        </p:spPr>
      </p:pic>
      <p:sp>
        <p:nvSpPr>
          <p:cNvPr id="21" name="Retângulo 2"/>
          <p:cNvSpPr/>
          <p:nvPr/>
        </p:nvSpPr>
        <p:spPr>
          <a:xfrm>
            <a:off x="5962093" y="3512022"/>
            <a:ext cx="3098488" cy="371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19,500 </a:t>
            </a:r>
            <a:r>
              <a:rPr lang="pt-PT" dirty="0" smtClean="0"/>
              <a:t>total </a:t>
            </a:r>
            <a:r>
              <a:rPr lang="pt-PT" dirty="0" err="1"/>
              <a:t>students</a:t>
            </a:r>
            <a:r>
              <a:rPr lang="pt-PT" dirty="0"/>
              <a:t> </a:t>
            </a:r>
            <a:endParaRPr lang="en-GB" dirty="0"/>
          </a:p>
        </p:txBody>
      </p:sp>
      <p:sp>
        <p:nvSpPr>
          <p:cNvPr id="22" name="Retângulo 3"/>
          <p:cNvSpPr/>
          <p:nvPr/>
        </p:nvSpPr>
        <p:spPr>
          <a:xfrm>
            <a:off x="5962093" y="436376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1,300 </a:t>
            </a:r>
            <a:r>
              <a:rPr lang="en-US" dirty="0" smtClean="0"/>
              <a:t>teaching </a:t>
            </a:r>
            <a:r>
              <a:rPr lang="en-US" dirty="0"/>
              <a:t>staff 100% </a:t>
            </a:r>
            <a:r>
              <a:rPr lang="en-US" dirty="0" smtClean="0"/>
              <a:t>PhD </a:t>
            </a:r>
            <a:r>
              <a:rPr lang="en-US" dirty="0"/>
              <a:t>holders</a:t>
            </a:r>
            <a:endParaRPr lang="en-GB" dirty="0"/>
          </a:p>
        </p:txBody>
      </p:sp>
      <p:sp>
        <p:nvSpPr>
          <p:cNvPr id="23" name="Retângulo 4"/>
          <p:cNvSpPr/>
          <p:nvPr/>
        </p:nvSpPr>
        <p:spPr>
          <a:xfrm>
            <a:off x="5962093" y="3906236"/>
            <a:ext cx="6336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2,000 </a:t>
            </a:r>
            <a:r>
              <a:rPr lang="pt-PT" dirty="0" err="1" smtClean="0"/>
              <a:t>PhD</a:t>
            </a:r>
            <a:r>
              <a:rPr lang="pt-PT" dirty="0" smtClean="0"/>
              <a:t> </a:t>
            </a:r>
            <a:r>
              <a:rPr lang="pt-PT" dirty="0" err="1"/>
              <a:t>students</a:t>
            </a:r>
            <a:r>
              <a:rPr lang="pt-PT" dirty="0"/>
              <a:t> </a:t>
            </a:r>
            <a:endParaRPr lang="en-GB" dirty="0"/>
          </a:p>
        </p:txBody>
      </p:sp>
      <p:sp>
        <p:nvSpPr>
          <p:cNvPr id="25" name="Retângulo 9"/>
          <p:cNvSpPr/>
          <p:nvPr/>
        </p:nvSpPr>
        <p:spPr>
          <a:xfrm>
            <a:off x="5962093" y="4733099"/>
            <a:ext cx="6336648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Among </a:t>
            </a:r>
            <a:r>
              <a:rPr lang="en-US" dirty="0"/>
              <a:t>the </a:t>
            </a:r>
            <a:r>
              <a:rPr lang="en-US" b="1" dirty="0"/>
              <a:t>600 best in the world</a:t>
            </a:r>
            <a:r>
              <a:rPr lang="en-US" dirty="0"/>
              <a:t>, according to the Times Higher </a:t>
            </a:r>
            <a:r>
              <a:rPr lang="en-US" dirty="0" smtClean="0"/>
              <a:t>Education</a:t>
            </a:r>
            <a:endParaRPr lang="en-GB" dirty="0"/>
          </a:p>
        </p:txBody>
      </p:sp>
      <p:sp>
        <p:nvSpPr>
          <p:cNvPr id="26" name="Retângulo 10"/>
          <p:cNvSpPr/>
          <p:nvPr/>
        </p:nvSpPr>
        <p:spPr>
          <a:xfrm>
            <a:off x="5962093" y="5476775"/>
            <a:ext cx="6229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Among </a:t>
            </a:r>
            <a:r>
              <a:rPr lang="en-US" dirty="0"/>
              <a:t>the </a:t>
            </a:r>
            <a:r>
              <a:rPr lang="en-US" b="1" dirty="0"/>
              <a:t>100 best in the world</a:t>
            </a:r>
            <a:r>
              <a:rPr lang="en-US" dirty="0"/>
              <a:t>, with less than 50 years of existence, according to the </a:t>
            </a:r>
            <a:r>
              <a:rPr lang="en-US" dirty="0" smtClean="0"/>
              <a:t>Times Higher Education</a:t>
            </a:r>
            <a:endParaRPr lang="en-GB" dirty="0"/>
          </a:p>
        </p:txBody>
      </p:sp>
      <p:sp>
        <p:nvSpPr>
          <p:cNvPr id="28" name="Retângulo 11"/>
          <p:cNvSpPr/>
          <p:nvPr/>
        </p:nvSpPr>
        <p:spPr>
          <a:xfrm>
            <a:off x="5962093" y="6197368"/>
            <a:ext cx="5763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Best </a:t>
            </a:r>
            <a:r>
              <a:rPr lang="en-US" dirty="0"/>
              <a:t>Portuguese university in the CWT Leiden ranking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85065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2785968" y="-2671857"/>
            <a:ext cx="6620070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935732" y="519988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The </a:t>
            </a:r>
            <a:r>
              <a:rPr lang="en-US" sz="2800" b="1" kern="1200" dirty="0" smtClean="0">
                <a:solidFill>
                  <a:schemeClr val="bg1">
                    <a:lumMod val="65000"/>
                  </a:schemeClr>
                </a:solidFill>
                <a:latin typeface="Calibri"/>
              </a:rPr>
              <a:t>Organization</a:t>
            </a:r>
            <a:endParaRPr lang="en-US" sz="2800" b="1" kern="12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  <p:pic>
        <p:nvPicPr>
          <p:cNvPr id="27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646327" y="2074191"/>
            <a:ext cx="10828420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29" name="Image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" r="7336"/>
          <a:stretch/>
        </p:blipFill>
        <p:spPr>
          <a:xfrm>
            <a:off x="7379027" y="3667124"/>
            <a:ext cx="4587777" cy="28289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85850" y="1210388"/>
            <a:ext cx="10287000" cy="28161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61950" lvl="0" indent="-3619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FFFF"/>
                </a:solidFill>
                <a:ea typeface="Roboto" pitchFamily="2" charset="0"/>
              </a:rPr>
              <a:t>Organizations are not anarchic units – they have structures (in this case based on functions i.e. grouping people around a set of coherent functions or activities), and mechanisms to bring these efforts/work together again (hierarchy, targets). </a:t>
            </a:r>
          </a:p>
          <a:p>
            <a:pPr marL="361950" lvl="0" indent="-3619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FFFF"/>
                </a:solidFill>
                <a:ea typeface="Roboto" pitchFamily="2" charset="0"/>
              </a:rPr>
              <a:t>Also, they have norms of conduct to make life inside uniform – the case of a REGULATORY FRAMEWORK </a:t>
            </a:r>
          </a:p>
          <a:p>
            <a:pPr marL="361950" lvl="0" indent="-3619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FFFF"/>
                </a:solidFill>
                <a:ea typeface="Roboto" pitchFamily="2" charset="0"/>
              </a:rPr>
              <a:t>The Structure (main team</a:t>
            </a:r>
            <a:r>
              <a:rPr lang="en-US" dirty="0" smtClean="0">
                <a:solidFill>
                  <a:srgbClr val="FFFFFF"/>
                </a:solidFill>
                <a:ea typeface="Roboto" pitchFamily="2" charset="0"/>
              </a:rPr>
              <a:t>)</a:t>
            </a:r>
          </a:p>
        </p:txBody>
      </p:sp>
      <p:graphicFrame>
        <p:nvGraphicFramePr>
          <p:cNvPr id="30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335086"/>
              </p:ext>
            </p:extLst>
          </p:nvPr>
        </p:nvGraphicFramePr>
        <p:xfrm>
          <a:off x="1953928" y="4090736"/>
          <a:ext cx="3332447" cy="2452576"/>
        </p:xfrm>
        <a:graphic>
          <a:graphicData uri="http://schemas.openxmlformats.org/drawingml/2006/table">
            <a:tbl>
              <a:tblPr/>
              <a:tblGrid>
                <a:gridCol w="2672104"/>
                <a:gridCol w="660343"/>
              </a:tblGrid>
              <a:tr h="137231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300" b="1" i="0" u="none" strike="noStrike" baseline="0" dirty="0" err="1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Board</a:t>
                      </a:r>
                      <a:r>
                        <a:rPr lang="pt-PT" sz="13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300" b="1" i="0" u="none" strike="noStrike" baseline="0" dirty="0" err="1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of</a:t>
                      </a:r>
                      <a:r>
                        <a:rPr lang="pt-PT" sz="13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300" b="1" i="0" u="none" strike="noStrike" baseline="0" dirty="0" err="1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Directors</a:t>
                      </a:r>
                      <a:endParaRPr lang="pt-PT" sz="1300" b="1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pt-PT" sz="1300" b="1" i="0" u="none" strike="noStrike" cap="none" spc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Montserrat ExtraBold"/>
                      </a:endParaRPr>
                    </a:p>
                  </a:txBody>
                  <a:tcPr marL="5733" marR="5733" marT="5733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2072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General </a:t>
                      </a:r>
                      <a:r>
                        <a:rPr lang="pt-PT" sz="1300" b="0" i="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Director</a:t>
                      </a:r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pt-PT" sz="1300" b="0" i="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the</a:t>
                      </a:r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300" b="0" i="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liaison</a:t>
                      </a:r>
                      <a:r>
                        <a:rPr lang="pt-PT" sz="1300" b="0" i="0" u="none" strike="noStrike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300" b="0" i="0" u="none" strike="noStrike" baseline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person</a:t>
                      </a:r>
                      <a:r>
                        <a:rPr lang="pt-PT" sz="1300" b="0" i="0" u="none" strike="noStrike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pt-PT" sz="1300" b="0" i="0" u="none" strike="noStrike" dirty="0" smtClean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AAUM </a:t>
                      </a:r>
                      <a:r>
                        <a:rPr lang="pt-PT" sz="1300" b="0" i="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President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SCB </a:t>
                      </a:r>
                      <a:r>
                        <a:rPr lang="pt-PT" sz="1300" b="0" i="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President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8">
                <a:tc>
                  <a:txBody>
                    <a:bodyPr/>
                    <a:lstStyle/>
                    <a:p>
                      <a:pPr marL="0" marR="0" indent="0" algn="l" defTabSz="91437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PT" sz="13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Staff</a:t>
                      </a:r>
                      <a:endParaRPr lang="pt-PT" sz="1300" b="1" i="0" u="none" strike="noStrike" cap="none" spc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Montserrat ExtraBold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pt-PT" sz="1300" b="1" i="0" u="none" strike="noStrike" cap="none" spc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Montserrat ExtraBold"/>
                      </a:endParaRPr>
                    </a:p>
                  </a:txBody>
                  <a:tcPr marL="5733" marR="5733" marT="5733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CBAD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l" rtl="0" fontAlgn="ctr"/>
                      <a:endParaRPr lang="pt-PT" sz="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pt-PT" sz="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8">
                <a:tc>
                  <a:txBody>
                    <a:bodyPr/>
                    <a:lstStyle/>
                    <a:p>
                      <a:pPr algn="l" rtl="0" fontAlgn="ctr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Operations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Financial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Communication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Tecnhical</a:t>
                      </a:r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staff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Medical Staff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6967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2785968" y="-2671857"/>
            <a:ext cx="6620070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935732" y="519988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 smtClean="0">
                <a:solidFill>
                  <a:schemeClr val="bg1">
                    <a:lumMod val="65000"/>
                  </a:schemeClr>
                </a:solidFill>
                <a:latin typeface="Calibri"/>
              </a:rPr>
              <a:t>Club Statistics </a:t>
            </a:r>
            <a:endParaRPr lang="en-US" sz="2800" b="1" kern="12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  <p:pic>
        <p:nvPicPr>
          <p:cNvPr id="27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646327" y="2074191"/>
            <a:ext cx="10828420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2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941" y="4953261"/>
            <a:ext cx="2727271" cy="1711174"/>
          </a:xfrm>
          <a:prstGeom prst="rect">
            <a:avLst/>
          </a:prstGeom>
        </p:spPr>
      </p:pic>
      <p:pic>
        <p:nvPicPr>
          <p:cNvPr id="13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2" y="4953261"/>
            <a:ext cx="2538588" cy="1692392"/>
          </a:xfrm>
          <a:prstGeom prst="rect">
            <a:avLst/>
          </a:prstGeom>
        </p:spPr>
      </p:pic>
      <p:pic>
        <p:nvPicPr>
          <p:cNvPr id="14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088" y="4953261"/>
            <a:ext cx="2499326" cy="1720518"/>
          </a:xfrm>
          <a:prstGeom prst="rect">
            <a:avLst/>
          </a:prstGeom>
        </p:spPr>
      </p:pic>
      <p:pic>
        <p:nvPicPr>
          <p:cNvPr id="15" name="Imagem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467" y="4953261"/>
            <a:ext cx="2532697" cy="1685019"/>
          </a:xfrm>
          <a:prstGeom prst="rect">
            <a:avLst/>
          </a:prstGeom>
        </p:spPr>
      </p:pic>
      <p:sp>
        <p:nvSpPr>
          <p:cNvPr id="16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1108964" y="1552659"/>
            <a:ext cx="5949062" cy="32624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200" b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FPF Competitions </a:t>
            </a: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LEAGUE</a:t>
            </a:r>
            <a:b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Runner-up (1):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2016-17</a:t>
            </a:r>
            <a:b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it-IT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Semi-finals (3): 2013–14, 2014–15, 2015-16</a:t>
            </a: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PORTUGAL CUP</a:t>
            </a:r>
            <a:b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Runner-up (2): 2006–07,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2012–13</a:t>
            </a:r>
            <a:endParaRPr lang="en-US" sz="2200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SUPERCUP</a:t>
            </a:r>
            <a:b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Runner-up (2): 2006–07,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2012–13</a:t>
            </a:r>
            <a:endParaRPr lang="en-US" sz="2200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7269816" y="1552659"/>
            <a:ext cx="4493559" cy="295465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200" b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University </a:t>
            </a:r>
            <a:r>
              <a:rPr lang="en-US" sz="2200" b="1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Competitions </a:t>
            </a:r>
            <a:endParaRPr lang="en-US" sz="2200" b="1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Champions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2009-10</a:t>
            </a:r>
            <a:b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2010-11</a:t>
            </a:r>
            <a:b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2011-12</a:t>
            </a:r>
            <a:b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2012-13</a:t>
            </a:r>
            <a:b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it-IT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2014-15</a:t>
            </a:r>
            <a:br>
              <a:rPr lang="it-IT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- 2015-16 </a:t>
            </a:r>
          </a:p>
        </p:txBody>
      </p:sp>
    </p:spTree>
    <p:extLst>
      <p:ext uri="{BB962C8B-B14F-4D97-AF65-F5344CB8AC3E}">
        <p14:creationId xmlns:p14="http://schemas.microsoft.com/office/powerpoint/2010/main" val="17136313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2626224" y="-2597085"/>
            <a:ext cx="6939552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935732" y="519988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 smtClean="0">
                <a:solidFill>
                  <a:schemeClr val="bg1">
                    <a:lumMod val="65000"/>
                  </a:schemeClr>
                </a:solidFill>
                <a:latin typeface="Calibri"/>
              </a:rPr>
              <a:t>Club Statistics </a:t>
            </a:r>
            <a:endParaRPr lang="en-US" sz="2800" b="1" kern="12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  <p:pic>
        <p:nvPicPr>
          <p:cNvPr id="27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646327" y="2074191"/>
            <a:ext cx="10828420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6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1108964" y="1552659"/>
            <a:ext cx="5949062" cy="2523764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200" b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International Competitions </a:t>
            </a: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2017/2018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UEFA 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Futsal Cup</a:t>
            </a:r>
            <a:b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Main Round (Group 2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990600" indent="266700">
              <a:buFont typeface="Wingdings" panose="05000000000000000000" pitchFamily="2" charset="2"/>
              <a:buChar char="ü"/>
            </a:pPr>
            <a:r>
              <a:rPr lang="en-US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 FS</a:t>
            </a:r>
          </a:p>
          <a:p>
            <a:pPr marL="990600" indent="266700">
              <a:buFont typeface="Wingdings" panose="05000000000000000000" pitchFamily="2" charset="2"/>
              <a:buChar char="ü"/>
            </a:pPr>
            <a:r>
              <a:rPr lang="en-US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MFK Dina Moskva</a:t>
            </a:r>
          </a:p>
          <a:p>
            <a:pPr marL="990600" indent="266700">
              <a:buFont typeface="Wingdings" panose="05000000000000000000" pitchFamily="2" charset="2"/>
              <a:buChar char="ü"/>
            </a:pPr>
            <a:r>
              <a:rPr lang="en-US" kern="1200" dirty="0" err="1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Brezje</a:t>
            </a:r>
            <a:r>
              <a:rPr lang="en-US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Maribor</a:t>
            </a:r>
          </a:p>
          <a:p>
            <a:pPr marL="990600" indent="266700">
              <a:buFont typeface="Wingdings" panose="05000000000000000000" pitchFamily="2" charset="2"/>
              <a:buChar char="ü"/>
            </a:pPr>
            <a:r>
              <a:rPr lang="en-US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 Braga/AAUM</a:t>
            </a:r>
            <a:endParaRPr lang="en-US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4" r="9144" b="11933"/>
          <a:stretch/>
        </p:blipFill>
        <p:spPr>
          <a:xfrm>
            <a:off x="1220827" y="4116222"/>
            <a:ext cx="4360823" cy="2522703"/>
          </a:xfrm>
          <a:prstGeom prst="rect">
            <a:avLst/>
          </a:prstGeom>
        </p:spPr>
      </p:pic>
      <p:sp>
        <p:nvSpPr>
          <p:cNvPr id="22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6593266" y="1543218"/>
            <a:ext cx="4716005" cy="227754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200" b="1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European University Championship </a:t>
            </a:r>
            <a:endParaRPr lang="en-US" sz="2200" b="1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8650" indent="-2667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Runner-up</a:t>
            </a:r>
          </a:p>
          <a:p>
            <a:pPr marL="628650">
              <a:spcAft>
                <a:spcPts val="600"/>
              </a:spcAft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- 2009/2010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Zagreb)</a:t>
            </a:r>
          </a:p>
          <a:p>
            <a:pPr marL="628650">
              <a:spcAft>
                <a:spcPts val="600"/>
              </a:spcAft>
            </a:pP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- 2011/2012 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2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Cordoba</a:t>
            </a:r>
            <a:r>
              <a:rPr lang="en-US" sz="22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061" y="4076423"/>
            <a:ext cx="4321743" cy="265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041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2788602" y="-2671857"/>
            <a:ext cx="6620070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935732" y="519988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 smtClean="0">
                <a:solidFill>
                  <a:schemeClr val="bg1">
                    <a:lumMod val="65000"/>
                  </a:schemeClr>
                </a:solidFill>
                <a:latin typeface="Calibri"/>
              </a:rPr>
              <a:t>Key Factors of Success </a:t>
            </a:r>
            <a:endParaRPr lang="en-US" sz="2800" b="1" kern="12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  <p:pic>
        <p:nvPicPr>
          <p:cNvPr id="27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646327" y="2074191"/>
            <a:ext cx="10828420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6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1061338" y="1247859"/>
            <a:ext cx="8206487" cy="541686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marL="266700" indent="-266700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US" sz="2200" b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EXTERNAL ASPECTS</a:t>
            </a:r>
          </a:p>
          <a:p>
            <a:pPr marL="542925" indent="-276225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b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Environmental </a:t>
            </a:r>
            <a:r>
              <a:rPr lang="en-US" sz="2200" b="1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aspects: University </a:t>
            </a:r>
            <a:r>
              <a:rPr lang="en-US" sz="2200" b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</a:t>
            </a:r>
          </a:p>
          <a:p>
            <a:pPr marL="714375" indent="-171450">
              <a:spcAft>
                <a:spcPts val="600"/>
              </a:spcAft>
            </a:pP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Proximity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knowledge creation context: part of numerous scientific projects in areas like textiles, eating habits,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  <a:endParaRPr lang="en-US" sz="2000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171450">
              <a:spcAft>
                <a:spcPts val="600"/>
              </a:spcAft>
            </a:pP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Mix of players who are graduates, others graduating, and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non-students</a:t>
            </a:r>
            <a:endParaRPr lang="en-US" sz="2000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171450">
              <a:spcAft>
                <a:spcPts val="2400"/>
              </a:spcAft>
            </a:pP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Officials are all qualified people (Masters degrees…)</a:t>
            </a:r>
          </a:p>
          <a:p>
            <a:pPr marL="628650" indent="-2667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b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Club</a:t>
            </a:r>
          </a:p>
          <a:p>
            <a:pPr marL="714375" indent="-180975">
              <a:spcAft>
                <a:spcPts val="1200"/>
              </a:spcAft>
              <a:buFontTx/>
              <a:buChar char="-"/>
            </a:pP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singular project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aggregating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major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Institutions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. </a:t>
            </a:r>
            <a:r>
              <a:rPr lang="en-US" sz="2000" kern="1200" dirty="0" err="1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SCBraga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(fans) offers passion</a:t>
            </a:r>
            <a:b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. AAUM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offers proximity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the Academia and irreverence</a:t>
            </a:r>
            <a:b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. UM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rigor, discipline, applied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knowledge</a:t>
            </a:r>
          </a:p>
          <a:p>
            <a:pPr marL="714375" indent="-171450">
              <a:spcAft>
                <a:spcPts val="1200"/>
              </a:spcAft>
              <a:buFontTx/>
              <a:buChar char="-"/>
            </a:pP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Diverse composition (students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academics, club members) attractive for investors and sponsors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en-US" sz="2000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9334500" y="2001661"/>
            <a:ext cx="2741377" cy="2306786"/>
          </a:xfrm>
          <a:prstGeom prst="rect">
            <a:avLst/>
          </a:prstGeom>
        </p:spPr>
      </p:pic>
      <p:pic>
        <p:nvPicPr>
          <p:cNvPr id="13" name="Imagem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9334500" y="4325760"/>
            <a:ext cx="2723263" cy="229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025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2788602" y="-2671857"/>
            <a:ext cx="6620070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935732" y="519988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 smtClean="0">
                <a:solidFill>
                  <a:schemeClr val="bg1">
                    <a:lumMod val="65000"/>
                  </a:schemeClr>
                </a:solidFill>
                <a:latin typeface="Calibri"/>
              </a:rPr>
              <a:t>Key Factors of Success </a:t>
            </a:r>
            <a:endParaRPr lang="en-US" sz="2800" b="1" kern="12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  <p:pic>
        <p:nvPicPr>
          <p:cNvPr id="27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646327" y="2074191"/>
            <a:ext cx="10828420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6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1061338" y="1247859"/>
            <a:ext cx="7552133" cy="400109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marL="266700" indent="-266700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US" sz="2200" b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EXTERNAL ASPECTS</a:t>
            </a:r>
          </a:p>
          <a:p>
            <a:pPr marL="542925" indent="-276225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b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</a:t>
            </a:r>
            <a:r>
              <a:rPr lang="en-US" sz="2200" b="1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proximity</a:t>
            </a:r>
          </a:p>
          <a:p>
            <a:pPr marL="714375" indent="-171450">
              <a:spcAft>
                <a:spcPts val="1200"/>
              </a:spcAft>
            </a:pP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Regular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visits to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schools</a:t>
            </a:r>
          </a:p>
          <a:p>
            <a:pPr marL="714375" indent="-171450">
              <a:spcAft>
                <a:spcPts val="600"/>
              </a:spcAft>
            </a:pPr>
            <a:endParaRPr lang="en-US" sz="2000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171450">
              <a:spcAft>
                <a:spcPts val="600"/>
              </a:spcAft>
            </a:pPr>
            <a:endParaRPr lang="en-US" sz="2000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171450">
              <a:spcAft>
                <a:spcPts val="1200"/>
              </a:spcAft>
            </a:pP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Regular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visits to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hospitals</a:t>
            </a:r>
          </a:p>
          <a:p>
            <a:pPr marL="714375" indent="-171450">
              <a:spcAft>
                <a:spcPts val="600"/>
              </a:spcAft>
            </a:pPr>
            <a:endParaRPr lang="en-US" sz="2000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171450">
              <a:spcAft>
                <a:spcPts val="600"/>
              </a:spcAft>
            </a:pPr>
            <a:endParaRPr lang="en-US" sz="2000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171450">
              <a:spcAft>
                <a:spcPts val="600"/>
              </a:spcAft>
            </a:pP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Facebook</a:t>
            </a:r>
          </a:p>
        </p:txBody>
      </p:sp>
      <p:pic>
        <p:nvPicPr>
          <p:cNvPr id="1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531" y="1866534"/>
            <a:ext cx="6897780" cy="3121947"/>
          </a:xfrm>
          <a:prstGeom prst="rect">
            <a:avLst/>
          </a:prstGeom>
        </p:spPr>
      </p:pic>
      <p:graphicFrame>
        <p:nvGraphicFramePr>
          <p:cNvPr id="19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807892"/>
              </p:ext>
            </p:extLst>
          </p:nvPr>
        </p:nvGraphicFramePr>
        <p:xfrm>
          <a:off x="2234347" y="5301538"/>
          <a:ext cx="5815713" cy="1230283"/>
        </p:xfrm>
        <a:graphic>
          <a:graphicData uri="http://schemas.openxmlformats.org/drawingml/2006/table">
            <a:tbl>
              <a:tblPr/>
              <a:tblGrid>
                <a:gridCol w="1836043"/>
                <a:gridCol w="3048000"/>
                <a:gridCol w="931670"/>
              </a:tblGrid>
              <a:tr h="210953"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300" b="1" i="0" u="none" strike="noStrike" baseline="0" dirty="0" err="1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Institution</a:t>
                      </a:r>
                      <a:endParaRPr lang="pt-PT" sz="1300" b="1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PT" sz="13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Montserrat ExtraBold"/>
                        </a:rPr>
                        <a:t>Link</a:t>
                      </a:r>
                      <a:endParaRPr lang="pt-PT" sz="1300" b="1" i="0" u="none" strike="noStrike" cap="none" spc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Montserrat ExtraBold"/>
                      </a:endParaRPr>
                    </a:p>
                  </a:txBody>
                  <a:tcPr marL="5733" marR="5733" marT="5733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PT" sz="13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Montserrat ExtraBold"/>
                        </a:rPr>
                        <a:t>Followers</a:t>
                      </a:r>
                      <a:endParaRPr lang="pt-PT" sz="1300" b="1" i="0" u="none" strike="noStrike" cap="none" spc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Montserrat ExtraBold"/>
                      </a:endParaRPr>
                    </a:p>
                  </a:txBody>
                  <a:tcPr marL="5733" marR="5733" marT="5733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3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3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74" marR="4774" marT="4774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2072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SC Braga/AAUM Futsal 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www.facebook.com/scbaaumfutsal/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10k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SC Braga 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www.facebook.com/sportingclubedebraga/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274k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AAUM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www.facebook.com/aauminho/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38k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8"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l" rtl="0" fontAlgn="ctr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Universidade do Minho 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www.facebook.com/uminhooficial/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1pPr>
                      <a:lvl2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2pPr>
                      <a:lvl3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3pPr>
                      <a:lvl4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4pPr>
                      <a:lvl5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5pPr>
                      <a:lvl6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6pPr>
                      <a:lvl7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7pPr>
                      <a:lvl8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8pPr>
                      <a:lvl9pPr marL="0" marR="0" indent="0" algn="l" defTabSz="914377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6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/>
                          <a:sym typeface="Montserrat ExtraBold"/>
                        </a:defRPr>
                      </a:lvl9pPr>
                    </a:lstStyle>
                    <a:p>
                      <a:pPr algn="ctr" rtl="0" fontAlgn="b"/>
                      <a:r>
                        <a:rPr lang="pt-PT" sz="13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73k</a:t>
                      </a:r>
                      <a:endParaRPr lang="pt-PT" sz="13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3" marR="5733" marT="5733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5385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06"/>
          <p:cNvSpPr/>
          <p:nvPr/>
        </p:nvSpPr>
        <p:spPr>
          <a:xfrm rot="5400000">
            <a:off x="2788602" y="-2671857"/>
            <a:ext cx="6620070" cy="12192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377"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lang="pt-PT" sz="19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-19050"/>
            <a:ext cx="738660" cy="6877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8" tIns="45718" rIns="45718" bIns="45718" numCol="1" spcCol="3810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200" b="1" dirty="0">
                <a:solidFill>
                  <a:srgbClr val="B50700"/>
                </a:solidFill>
              </a:rPr>
              <a:t>Futsal </a:t>
            </a:r>
            <a:r>
              <a:rPr lang="pt-PT" sz="3200" b="1" dirty="0" err="1" smtClean="0">
                <a:solidFill>
                  <a:srgbClr val="B50700"/>
                </a:solidFill>
              </a:rPr>
              <a:t>at</a:t>
            </a:r>
            <a:r>
              <a:rPr lang="pt-PT" sz="3200" b="1" dirty="0" smtClean="0">
                <a:solidFill>
                  <a:srgbClr val="B50700"/>
                </a:solidFill>
              </a:rPr>
              <a:t> </a:t>
            </a:r>
            <a:r>
              <a:rPr lang="pt-PT" sz="3200" b="1" dirty="0">
                <a:solidFill>
                  <a:srgbClr val="B50700"/>
                </a:solidFill>
              </a:rPr>
              <a:t>SC BRAGA/AAUMINHO</a:t>
            </a:r>
            <a:endParaRPr kumimoji="0" lang="pt-PT" sz="3200" b="1" i="0" u="none" strike="noStrike" cap="none" spc="0" normalizeH="0" baseline="0" dirty="0">
              <a:ln>
                <a:noFill/>
              </a:ln>
              <a:solidFill>
                <a:srgbClr val="B50700"/>
              </a:solidFill>
              <a:effectLst/>
              <a:uFillTx/>
              <a:sym typeface="Helvetica"/>
            </a:endParaRPr>
          </a:p>
        </p:txBody>
      </p:sp>
      <p:sp>
        <p:nvSpPr>
          <p:cNvPr id="20" name="Marcador de Posição do Texto 1"/>
          <p:cNvSpPr txBox="1">
            <a:spLocks/>
          </p:cNvSpPr>
          <p:nvPr/>
        </p:nvSpPr>
        <p:spPr>
          <a:xfrm>
            <a:off x="681227" y="73500"/>
            <a:ext cx="7976997" cy="371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/>
              </a:rPr>
              <a:t>THE </a:t>
            </a:r>
            <a:r>
              <a:rPr lang="en-US" sz="2800" b="1" dirty="0">
                <a:solidFill>
                  <a:schemeClr val="bg1"/>
                </a:solidFill>
                <a:latin typeface="Calibri"/>
              </a:rPr>
              <a:t>CASE OF SC BRAGA/AAUMINHO (2007/2017)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935732" y="519988"/>
            <a:ext cx="813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sz="2800" b="1" kern="1200" dirty="0" smtClean="0">
                <a:solidFill>
                  <a:schemeClr val="bg1">
                    <a:lumMod val="65000"/>
                  </a:schemeClr>
                </a:solidFill>
                <a:latin typeface="Calibri"/>
              </a:rPr>
              <a:t>Key Factors of Success </a:t>
            </a:r>
            <a:endParaRPr lang="en-US" sz="2800" b="1" kern="12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</p:txBody>
      </p:sp>
      <p:pic>
        <p:nvPicPr>
          <p:cNvPr id="27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646327" y="2074191"/>
            <a:ext cx="10828420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6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1061338" y="1247859"/>
            <a:ext cx="8206487" cy="5078309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 marL="266700" indent="-266700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US" sz="2200" b="1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ASPECTS</a:t>
            </a:r>
            <a:endParaRPr lang="en-US" sz="2200" b="1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2925" indent="-276225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 b="1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Management principles</a:t>
            </a:r>
          </a:p>
          <a:p>
            <a:pPr marL="714375" indent="-171450">
              <a:spcAft>
                <a:spcPts val="1200"/>
              </a:spcAft>
            </a:pP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C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ommitment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to the collective</a:t>
            </a:r>
          </a:p>
          <a:p>
            <a:pPr marL="714375" indent="-171450">
              <a:spcAft>
                <a:spcPts val="1200"/>
              </a:spcAft>
            </a:pP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Economies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experience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matter</a:t>
            </a:r>
            <a:b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to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understand…the needs approach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gain trust by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anticipating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acting</a:t>
            </a:r>
            <a:endParaRPr lang="en-US" sz="2000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171450">
              <a:spcAft>
                <a:spcPts val="1200"/>
              </a:spcAft>
            </a:pP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(Always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add value and provide a sense of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direction</a:t>
            </a:r>
            <a:b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use experience under stressful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situations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use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intelligence in less stressful situations</a:t>
            </a:r>
            <a:endParaRPr lang="en-US" sz="2000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171450">
              <a:spcAft>
                <a:spcPts val="1200"/>
              </a:spcAft>
            </a:pP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Cognitive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competencies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important as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technical competencies</a:t>
            </a:r>
            <a:endParaRPr lang="en-US" sz="2000" kern="1200" dirty="0" smtClean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171450">
              <a:spcAft>
                <a:spcPts val="1200"/>
              </a:spcAft>
            </a:pP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Crucible factors</a:t>
            </a:r>
            <a:endParaRPr lang="en-US" sz="2000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171450">
              <a:spcAft>
                <a:spcPts val="2400"/>
              </a:spcAft>
            </a:pP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Great 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coach competency: young average age 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kern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23,64 </a:t>
            </a:r>
            <a:r>
              <a:rPr lang="en-US" sz="2000" kern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yrs</a:t>
            </a:r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000" kern="1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2" r="6976"/>
          <a:stretch/>
        </p:blipFill>
        <p:spPr>
          <a:xfrm>
            <a:off x="8810625" y="1721806"/>
            <a:ext cx="3188366" cy="2263642"/>
          </a:xfrm>
          <a:prstGeom prst="rect">
            <a:avLst/>
          </a:prstGeom>
        </p:spPr>
      </p:pic>
      <p:pic>
        <p:nvPicPr>
          <p:cNvPr id="15" name="Imagem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5" r="4604"/>
          <a:stretch/>
        </p:blipFill>
        <p:spPr>
          <a:xfrm>
            <a:off x="8810624" y="3977513"/>
            <a:ext cx="3188367" cy="226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835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6000">
              <a:schemeClr val="bg1">
                <a:tint val="80000"/>
                <a:satMod val="300000"/>
              </a:schemeClr>
            </a:gs>
            <a:gs pos="76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377230" y="75746"/>
            <a:ext cx="116510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3" name="Marcador de Posição do Texto 1"/>
          <p:cNvSpPr txBox="1">
            <a:spLocks/>
          </p:cNvSpPr>
          <p:nvPr/>
        </p:nvSpPr>
        <p:spPr>
          <a:xfrm>
            <a:off x="321082" y="-253430"/>
            <a:ext cx="11932000" cy="645789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pt-PT" sz="1800" kern="0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	</a:t>
            </a: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pt-PT" sz="1800" kern="0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	</a:t>
            </a:r>
            <a:endParaRPr lang="pt-PT" sz="1800" kern="0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pt-PT" sz="1800" b="1" kern="0" dirty="0">
              <a:solidFill>
                <a:srgbClr val="000000"/>
              </a:solidFill>
              <a:latin typeface="Calibri"/>
              <a:ea typeface="Roboto" pitchFamily="2" charset="0"/>
            </a:endParaRPr>
          </a:p>
          <a:p>
            <a:pPr marL="0" indent="0" defTabSz="914377" hangingPunct="0">
              <a:spcBef>
                <a:spcPts val="0"/>
              </a:spcBef>
              <a:buFont typeface="Arial" pitchFamily="34" charset="0"/>
              <a:buNone/>
            </a:pPr>
            <a:r>
              <a:rPr lang="pt-PT" sz="2400" b="1" kern="0" dirty="0" smtClean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			</a:t>
            </a:r>
            <a:endParaRPr lang="pt-PT" sz="1800" kern="0" dirty="0">
              <a:solidFill>
                <a:srgbClr val="FFFFFF"/>
              </a:solidFill>
              <a:latin typeface="Calibri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1200" dirty="0" smtClean="0">
                <a:solidFill>
                  <a:srgbClr val="333333"/>
                </a:solidFill>
                <a:latin typeface="Lato"/>
              </a:rPr>
              <a:t>.</a:t>
            </a:r>
            <a:endParaRPr lang="pt-PT" sz="2800" kern="0" dirty="0">
              <a:solidFill>
                <a:srgbClr val="FFFFFF"/>
              </a:solidFill>
              <a:latin typeface="Calibri"/>
              <a:ea typeface="Roboto" pitchFamily="2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pt-PT" sz="1000" kern="0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5" name="Shape 311">
            <a:extLst>
              <a:ext uri="{FF2B5EF4-FFF2-40B4-BE49-F238E27FC236}">
                <a16:creationId xmlns:a16="http://schemas.microsoft.com/office/drawing/2014/main" xmlns="" id="{FAFE112C-4C51-41D1-97E1-54E84301EE0F}"/>
              </a:ext>
            </a:extLst>
          </p:cNvPr>
          <p:cNvSpPr/>
          <p:nvPr/>
        </p:nvSpPr>
        <p:spPr>
          <a:xfrm>
            <a:off x="4506495" y="5697084"/>
            <a:ext cx="2547185" cy="815604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45718" tIns="45718" rIns="45718" bIns="45718">
            <a:spAutoFit/>
          </a:bodyPr>
          <a:lstStyle/>
          <a:p>
            <a:pPr>
              <a:spcAft>
                <a:spcPts val="600"/>
              </a:spcAft>
            </a:pPr>
            <a:endParaRPr lang="pt-PT" sz="1000" dirty="0" smtClean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  <a:p>
            <a:pPr>
              <a:spcAft>
                <a:spcPts val="600"/>
              </a:spcAft>
            </a:pPr>
            <a:r>
              <a:rPr lang="pt-PT" sz="3200" b="1" dirty="0" smtClean="0">
                <a:solidFill>
                  <a:srgbClr val="C00000"/>
                </a:solidFill>
                <a:latin typeface="Roboto" pitchFamily="2" charset="0"/>
                <a:ea typeface="Roboto" pitchFamily="2" charset="0"/>
              </a:rPr>
              <a:t>THANK YOU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751" y="896303"/>
            <a:ext cx="7038265" cy="4685481"/>
          </a:xfrm>
          <a:prstGeom prst="rect">
            <a:avLst/>
          </a:prstGeom>
        </p:spPr>
      </p:pic>
      <p:pic>
        <p:nvPicPr>
          <p:cNvPr id="8" name="Imagem 3">
            <a:extLst>
              <a:ext uri="{FF2B5EF4-FFF2-40B4-BE49-F238E27FC236}">
                <a16:creationId xmlns:a16="http://schemas.microsoft.com/office/drawing/2014/main" xmlns="" id="{9D2D9405-4988-4E2E-9E75-3C533C84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746" y="161310"/>
            <a:ext cx="1143615" cy="11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141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44336"/>
      </a:accent1>
      <a:accent2>
        <a:srgbClr val="E91E63"/>
      </a:accent2>
      <a:accent3>
        <a:srgbClr val="9C27B0"/>
      </a:accent3>
      <a:accent4>
        <a:srgbClr val="673AB7"/>
      </a:accent4>
      <a:accent5>
        <a:srgbClr val="3F51B5"/>
      </a:accent5>
      <a:accent6>
        <a:srgbClr val="2196F3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5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44336"/>
      </a:accent1>
      <a:accent2>
        <a:srgbClr val="E91E63"/>
      </a:accent2>
      <a:accent3>
        <a:srgbClr val="9C27B0"/>
      </a:accent3>
      <a:accent4>
        <a:srgbClr val="673AB7"/>
      </a:accent4>
      <a:accent5>
        <a:srgbClr val="3F51B5"/>
      </a:accent5>
      <a:accent6>
        <a:srgbClr val="2196F3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6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44336"/>
      </a:accent1>
      <a:accent2>
        <a:srgbClr val="E91E63"/>
      </a:accent2>
      <a:accent3>
        <a:srgbClr val="9C27B0"/>
      </a:accent3>
      <a:accent4>
        <a:srgbClr val="673AB7"/>
      </a:accent4>
      <a:accent5>
        <a:srgbClr val="3F51B5"/>
      </a:accent5>
      <a:accent6>
        <a:srgbClr val="2196F3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44336"/>
      </a:accent1>
      <a:accent2>
        <a:srgbClr val="E91E63"/>
      </a:accent2>
      <a:accent3>
        <a:srgbClr val="9C27B0"/>
      </a:accent3>
      <a:accent4>
        <a:srgbClr val="673AB7"/>
      </a:accent4>
      <a:accent5>
        <a:srgbClr val="3F51B5"/>
      </a:accent5>
      <a:accent6>
        <a:srgbClr val="2196F3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4306</TotalTime>
  <Words>2161</Words>
  <Application>Microsoft Office PowerPoint</Application>
  <PresentationFormat>Custom</PresentationFormat>
  <Paragraphs>673</Paragraphs>
  <Slides>40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3_Office Theme</vt:lpstr>
      <vt:lpstr>5_Office Theme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geral</dc:creator>
  <cp:lastModifiedBy>Laptop 1</cp:lastModifiedBy>
  <cp:revision>368</cp:revision>
  <dcterms:modified xsi:type="dcterms:W3CDTF">2017-09-02T14:47:03Z</dcterms:modified>
</cp:coreProperties>
</file>